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7"/>
    <p:sldMasterId id="2147486002" r:id="rId8"/>
  </p:sldMasterIdLst>
  <p:notesMasterIdLst>
    <p:notesMasterId r:id="rId54"/>
  </p:notesMasterIdLst>
  <p:handoutMasterIdLst>
    <p:handoutMasterId r:id="rId55"/>
  </p:handoutMasterIdLst>
  <p:sldIdLst>
    <p:sldId id="344" r:id="rId9"/>
    <p:sldId id="340" r:id="rId10"/>
    <p:sldId id="382" r:id="rId11"/>
    <p:sldId id="378" r:id="rId12"/>
    <p:sldId id="360" r:id="rId13"/>
    <p:sldId id="358" r:id="rId14"/>
    <p:sldId id="392" r:id="rId15"/>
    <p:sldId id="383" r:id="rId16"/>
    <p:sldId id="393" r:id="rId17"/>
    <p:sldId id="403" r:id="rId18"/>
    <p:sldId id="401" r:id="rId19"/>
    <p:sldId id="402" r:id="rId20"/>
    <p:sldId id="385" r:id="rId21"/>
    <p:sldId id="364" r:id="rId22"/>
    <p:sldId id="384" r:id="rId23"/>
    <p:sldId id="395" r:id="rId24"/>
    <p:sldId id="365" r:id="rId25"/>
    <p:sldId id="367" r:id="rId26"/>
    <p:sldId id="368" r:id="rId27"/>
    <p:sldId id="369" r:id="rId28"/>
    <p:sldId id="376" r:id="rId29"/>
    <p:sldId id="370" r:id="rId30"/>
    <p:sldId id="375" r:id="rId31"/>
    <p:sldId id="371" r:id="rId32"/>
    <p:sldId id="372" r:id="rId33"/>
    <p:sldId id="373" r:id="rId34"/>
    <p:sldId id="374" r:id="rId35"/>
    <p:sldId id="404" r:id="rId36"/>
    <p:sldId id="390" r:id="rId37"/>
    <p:sldId id="377" r:id="rId38"/>
    <p:sldId id="387" r:id="rId39"/>
    <p:sldId id="388" r:id="rId40"/>
    <p:sldId id="396" r:id="rId41"/>
    <p:sldId id="397" r:id="rId42"/>
    <p:sldId id="400" r:id="rId43"/>
    <p:sldId id="406" r:id="rId44"/>
    <p:sldId id="405" r:id="rId45"/>
    <p:sldId id="381" r:id="rId46"/>
    <p:sldId id="407" r:id="rId47"/>
    <p:sldId id="408" r:id="rId48"/>
    <p:sldId id="386" r:id="rId49"/>
    <p:sldId id="399" r:id="rId50"/>
    <p:sldId id="335" r:id="rId51"/>
    <p:sldId id="398" r:id="rId52"/>
    <p:sldId id="356" r:id="rId53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5FE364E-9295-438A-85AA-5B06BFFCFBA3}">
          <p14:sldIdLst>
            <p14:sldId id="344"/>
            <p14:sldId id="340"/>
          </p14:sldIdLst>
        </p14:section>
        <p14:section name="Motivation" id="{34D6DD18-B7D4-4873-867E-31E85B3DD95A}">
          <p14:sldIdLst>
            <p14:sldId id="382"/>
          </p14:sldIdLst>
        </p14:section>
        <p14:section name="CI/CD" id="{8666C9B0-4A1E-4162-B13E-ECC1E26B1709}">
          <p14:sldIdLst>
            <p14:sldId id="378"/>
          </p14:sldIdLst>
        </p14:section>
        <p14:section name="Docker" id="{4D76F352-1E22-4F15-8A41-CABA56FE0DA1}">
          <p14:sldIdLst>
            <p14:sldId id="360"/>
            <p14:sldId id="358"/>
            <p14:sldId id="392"/>
            <p14:sldId id="383"/>
            <p14:sldId id="393"/>
            <p14:sldId id="403"/>
            <p14:sldId id="401"/>
            <p14:sldId id="402"/>
            <p14:sldId id="385"/>
          </p14:sldIdLst>
        </p14:section>
        <p14:section name="Kubernetes" id="{D4E2BEF1-05FD-40F6-98F3-E2A2D5C76477}">
          <p14:sldIdLst>
            <p14:sldId id="364"/>
            <p14:sldId id="384"/>
            <p14:sldId id="395"/>
            <p14:sldId id="365"/>
            <p14:sldId id="367"/>
            <p14:sldId id="368"/>
            <p14:sldId id="369"/>
            <p14:sldId id="376"/>
            <p14:sldId id="370"/>
            <p14:sldId id="375"/>
            <p14:sldId id="371"/>
            <p14:sldId id="372"/>
            <p14:sldId id="373"/>
            <p14:sldId id="374"/>
            <p14:sldId id="404"/>
          </p14:sldIdLst>
        </p14:section>
        <p14:section name="Helm" id="{F1B786CC-FEBA-4932-AD2A-63C48228A3EB}">
          <p14:sldIdLst>
            <p14:sldId id="390"/>
            <p14:sldId id="377"/>
            <p14:sldId id="387"/>
            <p14:sldId id="388"/>
            <p14:sldId id="396"/>
            <p14:sldId id="397"/>
            <p14:sldId id="400"/>
            <p14:sldId id="406"/>
            <p14:sldId id="405"/>
            <p14:sldId id="381"/>
            <p14:sldId id="407"/>
            <p14:sldId id="408"/>
            <p14:sldId id="386"/>
            <p14:sldId id="399"/>
            <p14:sldId id="335"/>
          </p14:sldIdLst>
        </p14:section>
        <p14:section name="Hands-On" id="{2D3C1B5C-37C3-43AB-8820-47C43788E811}">
          <p14:sldIdLst>
            <p14:sldId id="398"/>
          </p14:sldIdLst>
        </p14:section>
        <p14:section name="Conclusion" id="{BD8C7F1C-7E7C-4C94-A9EE-1A7EFA18FB17}">
          <p14:sldIdLst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2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82"/>
    <a:srgbClr val="B97C6B"/>
    <a:srgbClr val="F05033"/>
    <a:srgbClr val="D33833"/>
    <a:srgbClr val="000000"/>
    <a:srgbClr val="00FFD8"/>
    <a:srgbClr val="5C7694"/>
    <a:srgbClr val="002754"/>
    <a:srgbClr val="FFFFFF"/>
    <a:srgbClr val="D4D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2CB0B-7486-9B47-9D5F-8C3B92E09329}" v="1" dt="2020-01-21T19:56:30.865"/>
  </p1510:revLst>
</p1510:revInfo>
</file>

<file path=ppt/tableStyles.xml><?xml version="1.0" encoding="utf-8"?>
<a:tblStyleLst xmlns:a="http://schemas.openxmlformats.org/drawingml/2006/main" def="{5202B0CA-FC54-4496-8BCA-5EF66A818D29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205" autoAdjust="0"/>
  </p:normalViewPr>
  <p:slideViewPr>
    <p:cSldViewPr>
      <p:cViewPr varScale="1">
        <p:scale>
          <a:sx n="114" d="100"/>
          <a:sy n="114" d="100"/>
        </p:scale>
        <p:origin x="150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commentAuthors" Target="commentAuthors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21T21:10:06.662" idx="12">
    <p:pos x="10" y="10"/>
    <p:text>Docker, kubernetes and Helm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7:55.901" idx="11">
    <p:pos x="10" y="10"/>
    <p:text>Vielleicht bringst du hier kleine Code schnipsel rein, wenn der Platz passt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21T21:18:20.048" idx="17">
    <p:pos x="5672" y="808"/>
    <p:text>Ich denke das weiß jeder von uns interessant wäre das Konzept des je Kinn sfile und der Multibranch Pipeline zu zeigen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36:38.228" idx="1">
    <p:pos x="10" y="10"/>
    <p:text>Motivation/Ziel des Vortrages einbauen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37:30.202" idx="2">
    <p:pos x="146" y="146"/>
    <p:text>In Punkt 7Jenkins noch mit aufnehmen. Vielleicht auch in der Überschrift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43:45.913" idx="3">
    <p:pos x="282" y="282"/>
    <p:text>Vielleicht bringst du CI CD ganz am Anfang um das abstrakte Zielbild zu definieren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50:00.800" idx="4">
    <p:pos x="418" y="418"/>
    <p:text>Vereionisierung von docker images ist ein sehr wichtiges Thema, das solltest du nicht vergessen</p:text>
    <p:extLst>
      <p:ext uri="{C676402C-5697-4E1C-873F-D02D1690AC5C}">
        <p15:threadingInfo xmlns:p15="http://schemas.microsoft.com/office/powerpoint/2012/main" timeZoneBias="-60"/>
      </p:ext>
    </p:extLst>
  </p:cm>
  <p:cm authorId="2" dt="2020-01-21T21:22:45.393" idx="13">
    <p:pos x="1250" y="344"/>
    <p:text>Ich würde ein überpunkt erstellen mit container und Orchestrierung Tools</p:text>
    <p:extLst mod="1">
      <p:ext uri="{C676402C-5697-4E1C-873F-D02D1690AC5C}">
        <p15:threadingInfo xmlns:p15="http://schemas.microsoft.com/office/powerpoint/2012/main" timeZoneBias="-60"/>
      </p:ext>
    </p:extLst>
  </p:cm>
  <p:cm authorId="2" dt="2020-01-21T21:24:10.398" idx="14">
    <p:pos x="1456" y="245"/>
    <p:text>Building CI CD with jenkinspipes, tatsächlich würde ich das nach container machen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21T21:14:24.011" idx="15">
    <p:pos x="4200" y="1096"/>
    <p:text>Das ist keine Motivation, dass ist ein Teil des vortrags</p:text>
    <p:extLst>
      <p:ext uri="{C676402C-5697-4E1C-873F-D02D1690AC5C}">
        <p15:threadingInfo xmlns:p15="http://schemas.microsoft.com/office/powerpoint/2012/main" timeZoneBias="-60"/>
      </p:ext>
    </p:extLst>
  </p:cm>
  <p:cm authorId="2" dt="2020-01-21T21:15:07.274" idx="16">
    <p:pos x="3061" y="713"/>
    <p:text>Warum ist das bei ms besonders wichtig 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0:00.668" idx="5">
    <p:pos x="10" y="10"/>
    <p:text>Bild unterstützt Aussage nicht. Bitte in einer Sprache bleiben,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0:00.668" idx="5">
    <p:pos x="10" y="10"/>
    <p:text>Bild unterstützt Aussage nicht. Bitte in einer Sprache bleiben,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21T21:19:45.259" idx="18">
    <p:pos x="5369" y="435"/>
    <p:text>Wann sollte ich docker compose benutzen?</p:text>
    <p:extLst mod="1">
      <p:ext uri="{C676402C-5697-4E1C-873F-D02D1690AC5C}">
        <p15:threadingInfo xmlns:p15="http://schemas.microsoft.com/office/powerpoint/2012/main" timeZoneBias="-60"/>
      </p:ext>
    </p:extLst>
  </p:cm>
  <p:cm authorId="2" dt="2020-01-21T21:20:24.072" idx="19">
    <p:pos x="5369" y="571"/>
    <p:text>Wo ist der Unterschied zu kubernetes?</p:text>
    <p:extLst mod="1"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2:52.940" idx="8">
    <p:pos x="146" y="146"/>
    <p:text>Und vielleicht erwähnst du auch noch etwas zur cloud native foundation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2:52.940" idx="8">
    <p:pos x="146" y="146"/>
    <p:text>Und vielleicht erwähnst du auch noch etwas zur cloud native foundation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6:32.156" idx="9">
    <p:pos x="10" y="10"/>
    <p:text>Mh services können auch nur für intern im Cluster verwendet werden, diese Aussage kommt in den Folien nicht ganz rüber 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47:05.214" idx="10">
    <p:pos x="146" y="146"/>
    <p:text>Das Bild zeigt auch noch andere Dinge als nur services, bitte einschränken </p:text>
    <p:extLst>
      <p:ext uri="{C676402C-5697-4E1C-873F-D02D1690AC5C}">
        <p15:threadingInfo xmlns:p15="http://schemas.microsoft.com/office/powerpoint/2012/main" timeZoneBias="-60"/>
      </p:ext>
    </p:extLst>
  </p:cm>
  <p:cm authorId="2" dt="2020-01-21T21:25:32.499" idx="20">
    <p:pos x="4998" y="1962"/>
    <p:text>Alles was auf den Folien steht solltest du auch erklären können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ACDCA-319D-4A90-9673-9371B1E4D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2DF13C-61D4-4C91-AD5A-5A5DEB3FC7A6}">
      <dgm:prSet phldrT="[Text]" custT="1"/>
      <dgm:spPr/>
      <dgm:t>
        <a:bodyPr/>
        <a:lstStyle/>
        <a:p>
          <a:r>
            <a:rPr lang="de-DE" sz="900" dirty="0"/>
            <a:t>Checkout</a:t>
          </a:r>
          <a:endParaRPr lang="en-GB" sz="900" dirty="0"/>
        </a:p>
      </dgm:t>
    </dgm:pt>
    <dgm:pt modelId="{007C1316-1C00-4C06-928B-DED107D1D1DF}" type="parTrans" cxnId="{1A135319-48D0-4AB5-96DB-2830E5C82B5F}">
      <dgm:prSet/>
      <dgm:spPr/>
      <dgm:t>
        <a:bodyPr/>
        <a:lstStyle/>
        <a:p>
          <a:endParaRPr lang="en-GB"/>
        </a:p>
      </dgm:t>
    </dgm:pt>
    <dgm:pt modelId="{140B5D69-21C3-420A-B0B5-5E23D36B5E1C}" type="sibTrans" cxnId="{1A135319-48D0-4AB5-96DB-2830E5C82B5F}">
      <dgm:prSet/>
      <dgm:spPr/>
      <dgm:t>
        <a:bodyPr/>
        <a:lstStyle/>
        <a:p>
          <a:endParaRPr lang="en-GB"/>
        </a:p>
      </dgm:t>
    </dgm:pt>
    <dgm:pt modelId="{2DEF5F9A-CF83-4E02-A9A9-D2E71CEB8F38}">
      <dgm:prSet phldrT="[Text]" custT="1"/>
      <dgm:spPr/>
      <dgm:t>
        <a:bodyPr/>
        <a:lstStyle/>
        <a:p>
          <a:r>
            <a:rPr lang="de-DE" sz="900"/>
            <a:t>Build App</a:t>
          </a:r>
          <a:endParaRPr lang="en-GB" sz="900" dirty="0"/>
        </a:p>
      </dgm:t>
    </dgm:pt>
    <dgm:pt modelId="{DDEFAA1C-6B43-4684-96D3-DD221E6AB28D}" type="parTrans" cxnId="{1600C0F7-7E1D-4321-81FF-34F9889DF43C}">
      <dgm:prSet/>
      <dgm:spPr/>
      <dgm:t>
        <a:bodyPr/>
        <a:lstStyle/>
        <a:p>
          <a:endParaRPr lang="en-GB"/>
        </a:p>
      </dgm:t>
    </dgm:pt>
    <dgm:pt modelId="{30BB9110-78FF-455C-9DE7-E42949CE6030}" type="sibTrans" cxnId="{1600C0F7-7E1D-4321-81FF-34F9889DF43C}">
      <dgm:prSet/>
      <dgm:spPr/>
      <dgm:t>
        <a:bodyPr/>
        <a:lstStyle/>
        <a:p>
          <a:endParaRPr lang="en-GB"/>
        </a:p>
      </dgm:t>
    </dgm:pt>
    <dgm:pt modelId="{0A8434B2-FA0B-4F44-A512-ED97C6221C6E}">
      <dgm:prSet phldrT="[Text]" custT="1"/>
      <dgm:spPr/>
      <dgm:t>
        <a:bodyPr/>
        <a:lstStyle/>
        <a:p>
          <a:r>
            <a:rPr lang="de-DE" sz="900"/>
            <a:t>Test</a:t>
          </a:r>
          <a:endParaRPr lang="en-GB" sz="900" dirty="0"/>
        </a:p>
      </dgm:t>
    </dgm:pt>
    <dgm:pt modelId="{61C2A915-CF5F-4A07-8F1D-B4654304CFB1}" type="parTrans" cxnId="{BD001B20-DF98-41BE-9FAA-701645012DA6}">
      <dgm:prSet/>
      <dgm:spPr/>
      <dgm:t>
        <a:bodyPr/>
        <a:lstStyle/>
        <a:p>
          <a:endParaRPr lang="en-GB"/>
        </a:p>
      </dgm:t>
    </dgm:pt>
    <dgm:pt modelId="{38E516D1-F8F2-421B-BD52-CEFDE363B9BF}" type="sibTrans" cxnId="{BD001B20-DF98-41BE-9FAA-701645012DA6}">
      <dgm:prSet/>
      <dgm:spPr/>
      <dgm:t>
        <a:bodyPr/>
        <a:lstStyle/>
        <a:p>
          <a:endParaRPr lang="en-GB"/>
        </a:p>
      </dgm:t>
    </dgm:pt>
    <dgm:pt modelId="{61FBBAC2-707B-42EE-9F8A-4D038F95608B}">
      <dgm:prSet phldrT="[Text]" custT="1"/>
      <dgm:spPr/>
      <dgm:t>
        <a:bodyPr/>
        <a:lstStyle/>
        <a:p>
          <a:r>
            <a:rPr lang="de-DE" sz="900" dirty="0"/>
            <a:t>Version </a:t>
          </a:r>
          <a:r>
            <a:rPr lang="de-DE" sz="900" dirty="0" err="1"/>
            <a:t>Artifacts</a:t>
          </a:r>
          <a:endParaRPr lang="en-GB" sz="900" dirty="0"/>
        </a:p>
      </dgm:t>
    </dgm:pt>
    <dgm:pt modelId="{4B3CBD8A-E3E1-434A-A984-7A8711B5312A}" type="parTrans" cxnId="{C8492FF1-99B9-49DD-A22E-8AEF40647D61}">
      <dgm:prSet/>
      <dgm:spPr/>
      <dgm:t>
        <a:bodyPr/>
        <a:lstStyle/>
        <a:p>
          <a:endParaRPr lang="en-GB"/>
        </a:p>
      </dgm:t>
    </dgm:pt>
    <dgm:pt modelId="{89239105-8746-4FF4-B376-44A1695BEE24}" type="sibTrans" cxnId="{C8492FF1-99B9-49DD-A22E-8AEF40647D61}">
      <dgm:prSet/>
      <dgm:spPr/>
      <dgm:t>
        <a:bodyPr/>
        <a:lstStyle/>
        <a:p>
          <a:endParaRPr lang="en-GB"/>
        </a:p>
      </dgm:t>
    </dgm:pt>
    <dgm:pt modelId="{B89254FA-C1D2-418A-837C-F09F95DD3AC3}">
      <dgm:prSet phldrT="[Text]" custT="1"/>
      <dgm:spPr/>
      <dgm:t>
        <a:bodyPr/>
        <a:lstStyle/>
        <a:p>
          <a:r>
            <a:rPr lang="de-DE" sz="900" dirty="0"/>
            <a:t>Build Image</a:t>
          </a:r>
        </a:p>
      </dgm:t>
    </dgm:pt>
    <dgm:pt modelId="{BB4F7C7B-DEE5-48AA-BCD4-E5B4A19A10F3}" type="parTrans" cxnId="{3B8DDA96-0F5F-4D91-9FEE-64D6F9CC216C}">
      <dgm:prSet/>
      <dgm:spPr/>
      <dgm:t>
        <a:bodyPr/>
        <a:lstStyle/>
        <a:p>
          <a:endParaRPr lang="en-GB"/>
        </a:p>
      </dgm:t>
    </dgm:pt>
    <dgm:pt modelId="{BB1641D7-0551-41E5-A5A8-908F08F5B40F}" type="sibTrans" cxnId="{3B8DDA96-0F5F-4D91-9FEE-64D6F9CC216C}">
      <dgm:prSet/>
      <dgm:spPr/>
      <dgm:t>
        <a:bodyPr/>
        <a:lstStyle/>
        <a:p>
          <a:endParaRPr lang="en-GB"/>
        </a:p>
      </dgm:t>
    </dgm:pt>
    <dgm:pt modelId="{DF03F767-3E8F-4F14-ACDD-46682BE9C408}">
      <dgm:prSet phldrT="[Text]" custT="1"/>
      <dgm:spPr/>
      <dgm:t>
        <a:bodyPr/>
        <a:lstStyle/>
        <a:p>
          <a:r>
            <a:rPr lang="de-DE" sz="900" dirty="0"/>
            <a:t>Archive Image</a:t>
          </a:r>
        </a:p>
      </dgm:t>
    </dgm:pt>
    <dgm:pt modelId="{8FCDF444-663B-48F8-BA9A-C0AC33A4FE46}" type="parTrans" cxnId="{3C75FEA6-5530-4F00-AE18-F671A84E2B4B}">
      <dgm:prSet/>
      <dgm:spPr/>
      <dgm:t>
        <a:bodyPr/>
        <a:lstStyle/>
        <a:p>
          <a:endParaRPr lang="en-GB"/>
        </a:p>
      </dgm:t>
    </dgm:pt>
    <dgm:pt modelId="{D0B60124-689F-4278-8B53-761B8660E6DF}" type="sibTrans" cxnId="{3C75FEA6-5530-4F00-AE18-F671A84E2B4B}">
      <dgm:prSet/>
      <dgm:spPr/>
      <dgm:t>
        <a:bodyPr/>
        <a:lstStyle/>
        <a:p>
          <a:endParaRPr lang="en-GB"/>
        </a:p>
      </dgm:t>
    </dgm:pt>
    <dgm:pt modelId="{6381A2DB-05DA-4C7D-BAE3-F0A34911F193}">
      <dgm:prSet phldrT="[Text]" custT="1"/>
      <dgm:spPr/>
      <dgm:t>
        <a:bodyPr/>
        <a:lstStyle/>
        <a:p>
          <a:r>
            <a:rPr lang="de-DE" sz="900" dirty="0"/>
            <a:t>Deployment</a:t>
          </a:r>
        </a:p>
      </dgm:t>
    </dgm:pt>
    <dgm:pt modelId="{28AAACD0-97AA-4CC7-8820-4F55C310D74A}" type="parTrans" cxnId="{5866CF18-3850-4A99-B3F0-AE626DB4CDD1}">
      <dgm:prSet/>
      <dgm:spPr/>
      <dgm:t>
        <a:bodyPr/>
        <a:lstStyle/>
        <a:p>
          <a:endParaRPr lang="en-GB"/>
        </a:p>
      </dgm:t>
    </dgm:pt>
    <dgm:pt modelId="{D84D1E14-C38A-4771-8E8B-CE02114210F6}" type="sibTrans" cxnId="{5866CF18-3850-4A99-B3F0-AE626DB4CDD1}">
      <dgm:prSet/>
      <dgm:spPr/>
      <dgm:t>
        <a:bodyPr/>
        <a:lstStyle/>
        <a:p>
          <a:endParaRPr lang="en-GB"/>
        </a:p>
      </dgm:t>
    </dgm:pt>
    <dgm:pt modelId="{2DFB3C44-16FD-44C3-9530-66954C71EC92}">
      <dgm:prSet phldrT="[Text]" custT="1"/>
      <dgm:spPr/>
      <dgm:t>
        <a:bodyPr/>
        <a:lstStyle/>
        <a:p>
          <a:r>
            <a:rPr lang="de-DE" sz="900" dirty="0"/>
            <a:t>End-</a:t>
          </a:r>
          <a:r>
            <a:rPr lang="de-DE" sz="900" dirty="0" err="1"/>
            <a:t>to</a:t>
          </a:r>
          <a:r>
            <a:rPr lang="de-DE" sz="900" dirty="0"/>
            <a:t>-end Test</a:t>
          </a:r>
        </a:p>
      </dgm:t>
    </dgm:pt>
    <dgm:pt modelId="{69B87A0A-F68A-48A7-ABB9-F5303224F9D9}" type="parTrans" cxnId="{E090C8DE-A56F-4D28-8930-96FF23BCE884}">
      <dgm:prSet/>
      <dgm:spPr/>
      <dgm:t>
        <a:bodyPr/>
        <a:lstStyle/>
        <a:p>
          <a:endParaRPr lang="en-GB"/>
        </a:p>
      </dgm:t>
    </dgm:pt>
    <dgm:pt modelId="{D8BB6B1E-1E0F-4644-87C4-BD669B1F5855}" type="sibTrans" cxnId="{E090C8DE-A56F-4D28-8930-96FF23BCE884}">
      <dgm:prSet/>
      <dgm:spPr/>
      <dgm:t>
        <a:bodyPr/>
        <a:lstStyle/>
        <a:p>
          <a:endParaRPr lang="en-GB"/>
        </a:p>
      </dgm:t>
    </dgm:pt>
    <dgm:pt modelId="{CDEA3A0F-795E-4848-BC7E-83C4D6654D99}">
      <dgm:prSet phldrT="[Text]" custT="1"/>
      <dgm:spPr/>
      <dgm:t>
        <a:bodyPr/>
        <a:lstStyle/>
        <a:p>
          <a:r>
            <a:rPr lang="de-DE" sz="900" dirty="0"/>
            <a:t>Monitoring (Rollback)</a:t>
          </a:r>
        </a:p>
      </dgm:t>
    </dgm:pt>
    <dgm:pt modelId="{17BDD9D5-5445-49E6-85C8-F353C07F346A}" type="parTrans" cxnId="{775CC5A4-D3A3-4721-8614-020C9C61C16F}">
      <dgm:prSet/>
      <dgm:spPr/>
      <dgm:t>
        <a:bodyPr/>
        <a:lstStyle/>
        <a:p>
          <a:endParaRPr lang="en-GB"/>
        </a:p>
      </dgm:t>
    </dgm:pt>
    <dgm:pt modelId="{3CC333CF-7B4B-4F91-A1DC-FD8A2C455C85}" type="sibTrans" cxnId="{775CC5A4-D3A3-4721-8614-020C9C61C16F}">
      <dgm:prSet/>
      <dgm:spPr/>
      <dgm:t>
        <a:bodyPr/>
        <a:lstStyle/>
        <a:p>
          <a:endParaRPr lang="en-GB"/>
        </a:p>
      </dgm:t>
    </dgm:pt>
    <dgm:pt modelId="{59D97876-3DFB-4F98-A8B3-40F4055C3FCA}" type="pres">
      <dgm:prSet presAssocID="{B2DACDCA-319D-4A90-9673-9371B1E4D4DF}" presName="Name0" presStyleCnt="0">
        <dgm:presLayoutVars>
          <dgm:dir/>
          <dgm:resizeHandles val="exact"/>
        </dgm:presLayoutVars>
      </dgm:prSet>
      <dgm:spPr/>
    </dgm:pt>
    <dgm:pt modelId="{069852B0-BD0C-4D5A-A04F-0C2744FFBF0C}" type="pres">
      <dgm:prSet presAssocID="{B2DACDCA-319D-4A90-9673-9371B1E4D4DF}" presName="arrow" presStyleLbl="bgShp" presStyleIdx="0" presStyleCnt="1" custScaleY="30044"/>
      <dgm:spPr/>
    </dgm:pt>
    <dgm:pt modelId="{1B01B114-054E-44C7-934B-39DA4A1792BF}" type="pres">
      <dgm:prSet presAssocID="{B2DACDCA-319D-4A90-9673-9371B1E4D4DF}" presName="points" presStyleCnt="0"/>
      <dgm:spPr/>
    </dgm:pt>
    <dgm:pt modelId="{469F445B-AEC0-4B94-ABF9-7BC701758B4A}" type="pres">
      <dgm:prSet presAssocID="{9F2DF13C-61D4-4C91-AD5A-5A5DEB3FC7A6}" presName="compositeA" presStyleCnt="0"/>
      <dgm:spPr/>
    </dgm:pt>
    <dgm:pt modelId="{E135BB01-318D-43F2-973B-35072B01DAF6}" type="pres">
      <dgm:prSet presAssocID="{9F2DF13C-61D4-4C91-AD5A-5A5DEB3FC7A6}" presName="textA" presStyleLbl="revTx" presStyleIdx="0" presStyleCnt="9" custScaleX="194935" custLinFactNeighborX="-264" custLinFactNeighborY="14979">
        <dgm:presLayoutVars>
          <dgm:bulletEnabled val="1"/>
        </dgm:presLayoutVars>
      </dgm:prSet>
      <dgm:spPr/>
    </dgm:pt>
    <dgm:pt modelId="{E89F050E-5FD3-4C12-B3D4-CD423FC7E7A9}" type="pres">
      <dgm:prSet presAssocID="{9F2DF13C-61D4-4C91-AD5A-5A5DEB3FC7A6}" presName="circleA" presStyleLbl="node1" presStyleIdx="0" presStyleCnt="9"/>
      <dgm:spPr/>
    </dgm:pt>
    <dgm:pt modelId="{9568FCDE-3136-403C-8C2C-DFE6716C6446}" type="pres">
      <dgm:prSet presAssocID="{9F2DF13C-61D4-4C91-AD5A-5A5DEB3FC7A6}" presName="spaceA" presStyleCnt="0"/>
      <dgm:spPr/>
    </dgm:pt>
    <dgm:pt modelId="{A92AE8EA-9556-4E87-8B6B-21A12881E0DB}" type="pres">
      <dgm:prSet presAssocID="{140B5D69-21C3-420A-B0B5-5E23D36B5E1C}" presName="space" presStyleCnt="0"/>
      <dgm:spPr/>
    </dgm:pt>
    <dgm:pt modelId="{5573F3FE-7C38-42E7-9445-93D3FEABC8C1}" type="pres">
      <dgm:prSet presAssocID="{2DEF5F9A-CF83-4E02-A9A9-D2E71CEB8F38}" presName="compositeB" presStyleCnt="0"/>
      <dgm:spPr/>
    </dgm:pt>
    <dgm:pt modelId="{EB4361AD-36EB-4461-BEC3-B3CC27E2F780}" type="pres">
      <dgm:prSet presAssocID="{2DEF5F9A-CF83-4E02-A9A9-D2E71CEB8F38}" presName="textB" presStyleLbl="revTx" presStyleIdx="1" presStyleCnt="9" custScaleX="194935" custLinFactNeighborX="2544" custLinFactNeighborY="-15023">
        <dgm:presLayoutVars>
          <dgm:bulletEnabled val="1"/>
        </dgm:presLayoutVars>
      </dgm:prSet>
      <dgm:spPr/>
    </dgm:pt>
    <dgm:pt modelId="{C57D2A5B-A861-465B-9586-B2FA9BD70C40}" type="pres">
      <dgm:prSet presAssocID="{2DEF5F9A-CF83-4E02-A9A9-D2E71CEB8F38}" presName="circleB" presStyleLbl="node1" presStyleIdx="1" presStyleCnt="9"/>
      <dgm:spPr/>
    </dgm:pt>
    <dgm:pt modelId="{92A6AA86-5E18-41BF-AEB3-734E97294CD7}" type="pres">
      <dgm:prSet presAssocID="{2DEF5F9A-CF83-4E02-A9A9-D2E71CEB8F38}" presName="spaceB" presStyleCnt="0"/>
      <dgm:spPr/>
    </dgm:pt>
    <dgm:pt modelId="{01E502D6-3D83-48CE-B98B-B84C6A35A991}" type="pres">
      <dgm:prSet presAssocID="{30BB9110-78FF-455C-9DE7-E42949CE6030}" presName="space" presStyleCnt="0"/>
      <dgm:spPr/>
    </dgm:pt>
    <dgm:pt modelId="{E79718C8-ECB1-4B8F-AE69-EE3211DA91D0}" type="pres">
      <dgm:prSet presAssocID="{0A8434B2-FA0B-4F44-A512-ED97C6221C6E}" presName="compositeA" presStyleCnt="0"/>
      <dgm:spPr/>
    </dgm:pt>
    <dgm:pt modelId="{A594E0AE-8E8A-4511-B6B1-226EBBF3ACE7}" type="pres">
      <dgm:prSet presAssocID="{0A8434B2-FA0B-4F44-A512-ED97C6221C6E}" presName="textA" presStyleLbl="revTx" presStyleIdx="2" presStyleCnt="9" custScaleX="194935" custLinFactNeighborX="-2456" custLinFactNeighborY="14979">
        <dgm:presLayoutVars>
          <dgm:bulletEnabled val="1"/>
        </dgm:presLayoutVars>
      </dgm:prSet>
      <dgm:spPr/>
    </dgm:pt>
    <dgm:pt modelId="{317C3A4B-0FC4-437D-80BD-2AFD303A3C64}" type="pres">
      <dgm:prSet presAssocID="{0A8434B2-FA0B-4F44-A512-ED97C6221C6E}" presName="circleA" presStyleLbl="node1" presStyleIdx="2" presStyleCnt="9"/>
      <dgm:spPr/>
    </dgm:pt>
    <dgm:pt modelId="{CED49E6C-1722-4478-A200-C3A985CC97CB}" type="pres">
      <dgm:prSet presAssocID="{0A8434B2-FA0B-4F44-A512-ED97C6221C6E}" presName="spaceA" presStyleCnt="0"/>
      <dgm:spPr/>
    </dgm:pt>
    <dgm:pt modelId="{507D49DB-9EF5-44ED-BC15-42E5D2EECA42}" type="pres">
      <dgm:prSet presAssocID="{38E516D1-F8F2-421B-BD52-CEFDE363B9BF}" presName="space" presStyleCnt="0"/>
      <dgm:spPr/>
    </dgm:pt>
    <dgm:pt modelId="{61BE34CD-2693-4220-B942-EEFC08A8634A}" type="pres">
      <dgm:prSet presAssocID="{61FBBAC2-707B-42EE-9F8A-4D038F95608B}" presName="compositeB" presStyleCnt="0"/>
      <dgm:spPr/>
    </dgm:pt>
    <dgm:pt modelId="{0425D993-85E0-47D1-8E32-AB69E744AAE0}" type="pres">
      <dgm:prSet presAssocID="{61FBBAC2-707B-42EE-9F8A-4D038F95608B}" presName="textB" presStyleLbl="revTx" presStyleIdx="3" presStyleCnt="9" custScaleX="194935" custLinFactNeighborX="2544" custLinFactNeighborY="-15023">
        <dgm:presLayoutVars>
          <dgm:bulletEnabled val="1"/>
        </dgm:presLayoutVars>
      </dgm:prSet>
      <dgm:spPr/>
    </dgm:pt>
    <dgm:pt modelId="{6619D199-4850-4836-9FAC-9F43AE9566F2}" type="pres">
      <dgm:prSet presAssocID="{61FBBAC2-707B-42EE-9F8A-4D038F95608B}" presName="circleB" presStyleLbl="node1" presStyleIdx="3" presStyleCnt="9"/>
      <dgm:spPr/>
    </dgm:pt>
    <dgm:pt modelId="{43016904-0E9F-4A99-92A0-0B387554EF43}" type="pres">
      <dgm:prSet presAssocID="{61FBBAC2-707B-42EE-9F8A-4D038F95608B}" presName="spaceB" presStyleCnt="0"/>
      <dgm:spPr/>
    </dgm:pt>
    <dgm:pt modelId="{B9A8CE14-4857-4DDA-9746-AC12AACB7BAD}" type="pres">
      <dgm:prSet presAssocID="{89239105-8746-4FF4-B376-44A1695BEE24}" presName="space" presStyleCnt="0"/>
      <dgm:spPr/>
    </dgm:pt>
    <dgm:pt modelId="{46EC7944-1269-4C25-8481-49C4A4273C8D}" type="pres">
      <dgm:prSet presAssocID="{B89254FA-C1D2-418A-837C-F09F95DD3AC3}" presName="compositeA" presStyleCnt="0"/>
      <dgm:spPr/>
    </dgm:pt>
    <dgm:pt modelId="{C48FF3B5-6986-4196-AD89-49F63543C973}" type="pres">
      <dgm:prSet presAssocID="{B89254FA-C1D2-418A-837C-F09F95DD3AC3}" presName="textA" presStyleLbl="revTx" presStyleIdx="4" presStyleCnt="9" custScaleX="194935" custLinFactNeighborX="-2456" custLinFactNeighborY="14979">
        <dgm:presLayoutVars>
          <dgm:bulletEnabled val="1"/>
        </dgm:presLayoutVars>
      </dgm:prSet>
      <dgm:spPr/>
    </dgm:pt>
    <dgm:pt modelId="{45D0C5FA-BF4C-4E25-93F0-F09D6583E31D}" type="pres">
      <dgm:prSet presAssocID="{B89254FA-C1D2-418A-837C-F09F95DD3AC3}" presName="circleA" presStyleLbl="node1" presStyleIdx="4" presStyleCnt="9"/>
      <dgm:spPr/>
    </dgm:pt>
    <dgm:pt modelId="{A1D30E88-C965-4A55-95BB-D7149E4BD64F}" type="pres">
      <dgm:prSet presAssocID="{B89254FA-C1D2-418A-837C-F09F95DD3AC3}" presName="spaceA" presStyleCnt="0"/>
      <dgm:spPr/>
    </dgm:pt>
    <dgm:pt modelId="{5509042F-0B9D-424E-8834-A242DAD8FD5A}" type="pres">
      <dgm:prSet presAssocID="{BB1641D7-0551-41E5-A5A8-908F08F5B40F}" presName="space" presStyleCnt="0"/>
      <dgm:spPr/>
    </dgm:pt>
    <dgm:pt modelId="{508987B6-9343-43D6-A793-27D41F366B49}" type="pres">
      <dgm:prSet presAssocID="{DF03F767-3E8F-4F14-ACDD-46682BE9C408}" presName="compositeB" presStyleCnt="0"/>
      <dgm:spPr/>
    </dgm:pt>
    <dgm:pt modelId="{FBDDB5FC-4486-407B-97FC-F2071E7D23B1}" type="pres">
      <dgm:prSet presAssocID="{DF03F767-3E8F-4F14-ACDD-46682BE9C408}" presName="textB" presStyleLbl="revTx" presStyleIdx="5" presStyleCnt="9" custScaleX="194935" custLinFactNeighborX="2544" custLinFactNeighborY="-15023">
        <dgm:presLayoutVars>
          <dgm:bulletEnabled val="1"/>
        </dgm:presLayoutVars>
      </dgm:prSet>
      <dgm:spPr/>
    </dgm:pt>
    <dgm:pt modelId="{25C7EE58-82FC-4ECF-AE8A-ABECA1D124C8}" type="pres">
      <dgm:prSet presAssocID="{DF03F767-3E8F-4F14-ACDD-46682BE9C408}" presName="circleB" presStyleLbl="node1" presStyleIdx="5" presStyleCnt="9"/>
      <dgm:spPr/>
    </dgm:pt>
    <dgm:pt modelId="{EAD7F1DA-D19A-4A9E-9954-72631C3330D9}" type="pres">
      <dgm:prSet presAssocID="{DF03F767-3E8F-4F14-ACDD-46682BE9C408}" presName="spaceB" presStyleCnt="0"/>
      <dgm:spPr/>
    </dgm:pt>
    <dgm:pt modelId="{2FEFC668-F656-4C68-8749-9C769829931D}" type="pres">
      <dgm:prSet presAssocID="{D0B60124-689F-4278-8B53-761B8660E6DF}" presName="space" presStyleCnt="0"/>
      <dgm:spPr/>
    </dgm:pt>
    <dgm:pt modelId="{88C9AA65-A15B-4D0C-8123-FC70D19D1809}" type="pres">
      <dgm:prSet presAssocID="{6381A2DB-05DA-4C7D-BAE3-F0A34911F193}" presName="compositeA" presStyleCnt="0"/>
      <dgm:spPr/>
    </dgm:pt>
    <dgm:pt modelId="{D0230B0B-475E-4EAB-B0B4-E4972FF0BCBE}" type="pres">
      <dgm:prSet presAssocID="{6381A2DB-05DA-4C7D-BAE3-F0A34911F193}" presName="textA" presStyleLbl="revTx" presStyleIdx="6" presStyleCnt="9" custScaleX="194935" custLinFactNeighborX="-2456" custLinFactNeighborY="14979">
        <dgm:presLayoutVars>
          <dgm:bulletEnabled val="1"/>
        </dgm:presLayoutVars>
      </dgm:prSet>
      <dgm:spPr/>
    </dgm:pt>
    <dgm:pt modelId="{A6317B00-2F2E-4987-94C3-3BCCF3E6D30D}" type="pres">
      <dgm:prSet presAssocID="{6381A2DB-05DA-4C7D-BAE3-F0A34911F193}" presName="circleA" presStyleLbl="node1" presStyleIdx="6" presStyleCnt="9"/>
      <dgm:spPr/>
    </dgm:pt>
    <dgm:pt modelId="{F32A6CBD-CEFB-4CCB-94A7-BAE1E86413C4}" type="pres">
      <dgm:prSet presAssocID="{6381A2DB-05DA-4C7D-BAE3-F0A34911F193}" presName="spaceA" presStyleCnt="0"/>
      <dgm:spPr/>
    </dgm:pt>
    <dgm:pt modelId="{2FF75562-9E63-47C2-B2B4-2A209AEC2D29}" type="pres">
      <dgm:prSet presAssocID="{D84D1E14-C38A-4771-8E8B-CE02114210F6}" presName="space" presStyleCnt="0"/>
      <dgm:spPr/>
    </dgm:pt>
    <dgm:pt modelId="{05E1CA98-0579-432D-AFBC-2537A3A0F333}" type="pres">
      <dgm:prSet presAssocID="{2DFB3C44-16FD-44C3-9530-66954C71EC92}" presName="compositeB" presStyleCnt="0"/>
      <dgm:spPr/>
    </dgm:pt>
    <dgm:pt modelId="{C09AE9AF-2375-40ED-804A-30DF5815CDD7}" type="pres">
      <dgm:prSet presAssocID="{2DFB3C44-16FD-44C3-9530-66954C71EC92}" presName="textB" presStyleLbl="revTx" presStyleIdx="7" presStyleCnt="9" custScaleX="194935" custLinFactNeighborX="2544" custLinFactNeighborY="-15023">
        <dgm:presLayoutVars>
          <dgm:bulletEnabled val="1"/>
        </dgm:presLayoutVars>
      </dgm:prSet>
      <dgm:spPr/>
    </dgm:pt>
    <dgm:pt modelId="{81E1AD23-CAE0-4977-80DA-8483A2689E32}" type="pres">
      <dgm:prSet presAssocID="{2DFB3C44-16FD-44C3-9530-66954C71EC92}" presName="circleB" presStyleLbl="node1" presStyleIdx="7" presStyleCnt="9"/>
      <dgm:spPr/>
    </dgm:pt>
    <dgm:pt modelId="{BD1066F4-2609-4E69-A5E4-8AC747672470}" type="pres">
      <dgm:prSet presAssocID="{2DFB3C44-16FD-44C3-9530-66954C71EC92}" presName="spaceB" presStyleCnt="0"/>
      <dgm:spPr/>
    </dgm:pt>
    <dgm:pt modelId="{32753D9C-F624-4937-B4FA-7B57FBB1E61D}" type="pres">
      <dgm:prSet presAssocID="{D8BB6B1E-1E0F-4644-87C4-BD669B1F5855}" presName="space" presStyleCnt="0"/>
      <dgm:spPr/>
    </dgm:pt>
    <dgm:pt modelId="{C1A12F5A-2AF7-4672-A480-D18002E97072}" type="pres">
      <dgm:prSet presAssocID="{CDEA3A0F-795E-4848-BC7E-83C4D6654D99}" presName="compositeA" presStyleCnt="0"/>
      <dgm:spPr/>
    </dgm:pt>
    <dgm:pt modelId="{13FC68EB-A1F4-44D9-B25B-9F953AC5B6AC}" type="pres">
      <dgm:prSet presAssocID="{CDEA3A0F-795E-4848-BC7E-83C4D6654D99}" presName="textA" presStyleLbl="revTx" presStyleIdx="8" presStyleCnt="9" custScaleX="194935" custLinFactNeighborX="-2456" custLinFactNeighborY="14979">
        <dgm:presLayoutVars>
          <dgm:bulletEnabled val="1"/>
        </dgm:presLayoutVars>
      </dgm:prSet>
      <dgm:spPr/>
    </dgm:pt>
    <dgm:pt modelId="{6DBB8EC6-A782-458D-BAB4-9BAEC690EAC2}" type="pres">
      <dgm:prSet presAssocID="{CDEA3A0F-795E-4848-BC7E-83C4D6654D99}" presName="circleA" presStyleLbl="node1" presStyleIdx="8" presStyleCnt="9"/>
      <dgm:spPr/>
    </dgm:pt>
    <dgm:pt modelId="{CE8D6236-EDBB-4E37-A2B2-FF5B6A055D09}" type="pres">
      <dgm:prSet presAssocID="{CDEA3A0F-795E-4848-BC7E-83C4D6654D99}" presName="spaceA" presStyleCnt="0"/>
      <dgm:spPr/>
    </dgm:pt>
  </dgm:ptLst>
  <dgm:cxnLst>
    <dgm:cxn modelId="{1C362703-00D0-453D-9A2B-C66F7AEACDE6}" type="presOf" srcId="{2DEF5F9A-CF83-4E02-A9A9-D2E71CEB8F38}" destId="{EB4361AD-36EB-4461-BEC3-B3CC27E2F780}" srcOrd="0" destOrd="0" presId="urn:microsoft.com/office/officeart/2005/8/layout/hProcess11"/>
    <dgm:cxn modelId="{5866CF18-3850-4A99-B3F0-AE626DB4CDD1}" srcId="{B2DACDCA-319D-4A90-9673-9371B1E4D4DF}" destId="{6381A2DB-05DA-4C7D-BAE3-F0A34911F193}" srcOrd="6" destOrd="0" parTransId="{28AAACD0-97AA-4CC7-8820-4F55C310D74A}" sibTransId="{D84D1E14-C38A-4771-8E8B-CE02114210F6}"/>
    <dgm:cxn modelId="{1A135319-48D0-4AB5-96DB-2830E5C82B5F}" srcId="{B2DACDCA-319D-4A90-9673-9371B1E4D4DF}" destId="{9F2DF13C-61D4-4C91-AD5A-5A5DEB3FC7A6}" srcOrd="0" destOrd="0" parTransId="{007C1316-1C00-4C06-928B-DED107D1D1DF}" sibTransId="{140B5D69-21C3-420A-B0B5-5E23D36B5E1C}"/>
    <dgm:cxn modelId="{2A23551F-4C0F-4BF3-B4B8-51A8DF9A4797}" type="presOf" srcId="{B89254FA-C1D2-418A-837C-F09F95DD3AC3}" destId="{C48FF3B5-6986-4196-AD89-49F63543C973}" srcOrd="0" destOrd="0" presId="urn:microsoft.com/office/officeart/2005/8/layout/hProcess11"/>
    <dgm:cxn modelId="{BD001B20-DF98-41BE-9FAA-701645012DA6}" srcId="{B2DACDCA-319D-4A90-9673-9371B1E4D4DF}" destId="{0A8434B2-FA0B-4F44-A512-ED97C6221C6E}" srcOrd="2" destOrd="0" parTransId="{61C2A915-CF5F-4A07-8F1D-B4654304CFB1}" sibTransId="{38E516D1-F8F2-421B-BD52-CEFDE363B9BF}"/>
    <dgm:cxn modelId="{B86F2932-A822-4912-B3A4-D68BBA89D9EC}" type="presOf" srcId="{B2DACDCA-319D-4A90-9673-9371B1E4D4DF}" destId="{59D97876-3DFB-4F98-A8B3-40F4055C3FCA}" srcOrd="0" destOrd="0" presId="urn:microsoft.com/office/officeart/2005/8/layout/hProcess11"/>
    <dgm:cxn modelId="{B89D273C-479B-4AA5-B991-D1B543C225B0}" type="presOf" srcId="{2DFB3C44-16FD-44C3-9530-66954C71EC92}" destId="{C09AE9AF-2375-40ED-804A-30DF5815CDD7}" srcOrd="0" destOrd="0" presId="urn:microsoft.com/office/officeart/2005/8/layout/hProcess11"/>
    <dgm:cxn modelId="{06AB6676-B78B-44DF-AAB2-DBBB402CDE67}" type="presOf" srcId="{61FBBAC2-707B-42EE-9F8A-4D038F95608B}" destId="{0425D993-85E0-47D1-8E32-AB69E744AAE0}" srcOrd="0" destOrd="0" presId="urn:microsoft.com/office/officeart/2005/8/layout/hProcess11"/>
    <dgm:cxn modelId="{91F1F778-9466-47D9-A8AB-6EAB2C66F4B7}" type="presOf" srcId="{0A8434B2-FA0B-4F44-A512-ED97C6221C6E}" destId="{A594E0AE-8E8A-4511-B6B1-226EBBF3ACE7}" srcOrd="0" destOrd="0" presId="urn:microsoft.com/office/officeart/2005/8/layout/hProcess11"/>
    <dgm:cxn modelId="{3B8DDA96-0F5F-4D91-9FEE-64D6F9CC216C}" srcId="{B2DACDCA-319D-4A90-9673-9371B1E4D4DF}" destId="{B89254FA-C1D2-418A-837C-F09F95DD3AC3}" srcOrd="4" destOrd="0" parTransId="{BB4F7C7B-DEE5-48AA-BCD4-E5B4A19A10F3}" sibTransId="{BB1641D7-0551-41E5-A5A8-908F08F5B40F}"/>
    <dgm:cxn modelId="{775CC5A4-D3A3-4721-8614-020C9C61C16F}" srcId="{B2DACDCA-319D-4A90-9673-9371B1E4D4DF}" destId="{CDEA3A0F-795E-4848-BC7E-83C4D6654D99}" srcOrd="8" destOrd="0" parTransId="{17BDD9D5-5445-49E6-85C8-F353C07F346A}" sibTransId="{3CC333CF-7B4B-4F91-A1DC-FD8A2C455C85}"/>
    <dgm:cxn modelId="{3C75FEA6-5530-4F00-AE18-F671A84E2B4B}" srcId="{B2DACDCA-319D-4A90-9673-9371B1E4D4DF}" destId="{DF03F767-3E8F-4F14-ACDD-46682BE9C408}" srcOrd="5" destOrd="0" parTransId="{8FCDF444-663B-48F8-BA9A-C0AC33A4FE46}" sibTransId="{D0B60124-689F-4278-8B53-761B8660E6DF}"/>
    <dgm:cxn modelId="{F9BA9BB2-741C-4710-8F9D-2AA336043BC2}" type="presOf" srcId="{CDEA3A0F-795E-4848-BC7E-83C4D6654D99}" destId="{13FC68EB-A1F4-44D9-B25B-9F953AC5B6AC}" srcOrd="0" destOrd="0" presId="urn:microsoft.com/office/officeart/2005/8/layout/hProcess11"/>
    <dgm:cxn modelId="{D7F881BE-A663-4E26-AD28-5FED273C2DAD}" type="presOf" srcId="{6381A2DB-05DA-4C7D-BAE3-F0A34911F193}" destId="{D0230B0B-475E-4EAB-B0B4-E4972FF0BCBE}" srcOrd="0" destOrd="0" presId="urn:microsoft.com/office/officeart/2005/8/layout/hProcess11"/>
    <dgm:cxn modelId="{84700CC4-C997-459D-B367-41736C393FBD}" type="presOf" srcId="{DF03F767-3E8F-4F14-ACDD-46682BE9C408}" destId="{FBDDB5FC-4486-407B-97FC-F2071E7D23B1}" srcOrd="0" destOrd="0" presId="urn:microsoft.com/office/officeart/2005/8/layout/hProcess11"/>
    <dgm:cxn modelId="{E090C8DE-A56F-4D28-8930-96FF23BCE884}" srcId="{B2DACDCA-319D-4A90-9673-9371B1E4D4DF}" destId="{2DFB3C44-16FD-44C3-9530-66954C71EC92}" srcOrd="7" destOrd="0" parTransId="{69B87A0A-F68A-48A7-ABB9-F5303224F9D9}" sibTransId="{D8BB6B1E-1E0F-4644-87C4-BD669B1F5855}"/>
    <dgm:cxn modelId="{C8492FF1-99B9-49DD-A22E-8AEF40647D61}" srcId="{B2DACDCA-319D-4A90-9673-9371B1E4D4DF}" destId="{61FBBAC2-707B-42EE-9F8A-4D038F95608B}" srcOrd="3" destOrd="0" parTransId="{4B3CBD8A-E3E1-434A-A984-7A8711B5312A}" sibTransId="{89239105-8746-4FF4-B376-44A1695BEE24}"/>
    <dgm:cxn modelId="{1600C0F7-7E1D-4321-81FF-34F9889DF43C}" srcId="{B2DACDCA-319D-4A90-9673-9371B1E4D4DF}" destId="{2DEF5F9A-CF83-4E02-A9A9-D2E71CEB8F38}" srcOrd="1" destOrd="0" parTransId="{DDEFAA1C-6B43-4684-96D3-DD221E6AB28D}" sibTransId="{30BB9110-78FF-455C-9DE7-E42949CE6030}"/>
    <dgm:cxn modelId="{1D6830F9-D95D-4973-B4DD-780A54C07A31}" type="presOf" srcId="{9F2DF13C-61D4-4C91-AD5A-5A5DEB3FC7A6}" destId="{E135BB01-318D-43F2-973B-35072B01DAF6}" srcOrd="0" destOrd="0" presId="urn:microsoft.com/office/officeart/2005/8/layout/hProcess11"/>
    <dgm:cxn modelId="{704B8893-17AF-438C-A476-9F392FD6855B}" type="presParOf" srcId="{59D97876-3DFB-4F98-A8B3-40F4055C3FCA}" destId="{069852B0-BD0C-4D5A-A04F-0C2744FFBF0C}" srcOrd="0" destOrd="0" presId="urn:microsoft.com/office/officeart/2005/8/layout/hProcess11"/>
    <dgm:cxn modelId="{4D09A81E-56DB-42F2-9068-DAFD12E5B8F6}" type="presParOf" srcId="{59D97876-3DFB-4F98-A8B3-40F4055C3FCA}" destId="{1B01B114-054E-44C7-934B-39DA4A1792BF}" srcOrd="1" destOrd="0" presId="urn:microsoft.com/office/officeart/2005/8/layout/hProcess11"/>
    <dgm:cxn modelId="{6AD7CB47-AB51-44EC-931F-B40725BA16ED}" type="presParOf" srcId="{1B01B114-054E-44C7-934B-39DA4A1792BF}" destId="{469F445B-AEC0-4B94-ABF9-7BC701758B4A}" srcOrd="0" destOrd="0" presId="urn:microsoft.com/office/officeart/2005/8/layout/hProcess11"/>
    <dgm:cxn modelId="{4527AB93-236A-46B9-AB5E-A116332B8086}" type="presParOf" srcId="{469F445B-AEC0-4B94-ABF9-7BC701758B4A}" destId="{E135BB01-318D-43F2-973B-35072B01DAF6}" srcOrd="0" destOrd="0" presId="urn:microsoft.com/office/officeart/2005/8/layout/hProcess11"/>
    <dgm:cxn modelId="{CA19A0F7-40EB-4FB7-A870-79AFFB9006A4}" type="presParOf" srcId="{469F445B-AEC0-4B94-ABF9-7BC701758B4A}" destId="{E89F050E-5FD3-4C12-B3D4-CD423FC7E7A9}" srcOrd="1" destOrd="0" presId="urn:microsoft.com/office/officeart/2005/8/layout/hProcess11"/>
    <dgm:cxn modelId="{7FB48371-7497-4CB7-A963-C0960F601632}" type="presParOf" srcId="{469F445B-AEC0-4B94-ABF9-7BC701758B4A}" destId="{9568FCDE-3136-403C-8C2C-DFE6716C6446}" srcOrd="2" destOrd="0" presId="urn:microsoft.com/office/officeart/2005/8/layout/hProcess11"/>
    <dgm:cxn modelId="{3D515677-63F0-4B1F-BC43-DDDAD34CFDCB}" type="presParOf" srcId="{1B01B114-054E-44C7-934B-39DA4A1792BF}" destId="{A92AE8EA-9556-4E87-8B6B-21A12881E0DB}" srcOrd="1" destOrd="0" presId="urn:microsoft.com/office/officeart/2005/8/layout/hProcess11"/>
    <dgm:cxn modelId="{3D0A453B-6104-4239-B499-6AE3CDF967B6}" type="presParOf" srcId="{1B01B114-054E-44C7-934B-39DA4A1792BF}" destId="{5573F3FE-7C38-42E7-9445-93D3FEABC8C1}" srcOrd="2" destOrd="0" presId="urn:microsoft.com/office/officeart/2005/8/layout/hProcess11"/>
    <dgm:cxn modelId="{8C9F8327-64E9-40FF-9130-891562778603}" type="presParOf" srcId="{5573F3FE-7C38-42E7-9445-93D3FEABC8C1}" destId="{EB4361AD-36EB-4461-BEC3-B3CC27E2F780}" srcOrd="0" destOrd="0" presId="urn:microsoft.com/office/officeart/2005/8/layout/hProcess11"/>
    <dgm:cxn modelId="{16CD3F4B-AFBE-43BF-BE34-FF5D338F9E1C}" type="presParOf" srcId="{5573F3FE-7C38-42E7-9445-93D3FEABC8C1}" destId="{C57D2A5B-A861-465B-9586-B2FA9BD70C40}" srcOrd="1" destOrd="0" presId="urn:microsoft.com/office/officeart/2005/8/layout/hProcess11"/>
    <dgm:cxn modelId="{ABFB4BAF-252B-4C48-9859-DA104F2BC3CA}" type="presParOf" srcId="{5573F3FE-7C38-42E7-9445-93D3FEABC8C1}" destId="{92A6AA86-5E18-41BF-AEB3-734E97294CD7}" srcOrd="2" destOrd="0" presId="urn:microsoft.com/office/officeart/2005/8/layout/hProcess11"/>
    <dgm:cxn modelId="{D93DFE22-6894-4844-B9FE-32F4403E137F}" type="presParOf" srcId="{1B01B114-054E-44C7-934B-39DA4A1792BF}" destId="{01E502D6-3D83-48CE-B98B-B84C6A35A991}" srcOrd="3" destOrd="0" presId="urn:microsoft.com/office/officeart/2005/8/layout/hProcess11"/>
    <dgm:cxn modelId="{325F44B7-28DB-428D-A8F7-01C2CA14C44A}" type="presParOf" srcId="{1B01B114-054E-44C7-934B-39DA4A1792BF}" destId="{E79718C8-ECB1-4B8F-AE69-EE3211DA91D0}" srcOrd="4" destOrd="0" presId="urn:microsoft.com/office/officeart/2005/8/layout/hProcess11"/>
    <dgm:cxn modelId="{3C8F2E84-C77B-4429-BA7A-CCA213B2265B}" type="presParOf" srcId="{E79718C8-ECB1-4B8F-AE69-EE3211DA91D0}" destId="{A594E0AE-8E8A-4511-B6B1-226EBBF3ACE7}" srcOrd="0" destOrd="0" presId="urn:microsoft.com/office/officeart/2005/8/layout/hProcess11"/>
    <dgm:cxn modelId="{FB74AA7B-CF60-4144-82C6-5249A3225B04}" type="presParOf" srcId="{E79718C8-ECB1-4B8F-AE69-EE3211DA91D0}" destId="{317C3A4B-0FC4-437D-80BD-2AFD303A3C64}" srcOrd="1" destOrd="0" presId="urn:microsoft.com/office/officeart/2005/8/layout/hProcess11"/>
    <dgm:cxn modelId="{A10649DB-047F-4881-A329-B127B82A9673}" type="presParOf" srcId="{E79718C8-ECB1-4B8F-AE69-EE3211DA91D0}" destId="{CED49E6C-1722-4478-A200-C3A985CC97CB}" srcOrd="2" destOrd="0" presId="urn:microsoft.com/office/officeart/2005/8/layout/hProcess11"/>
    <dgm:cxn modelId="{301E2812-45AA-4801-858E-DA70337D77A9}" type="presParOf" srcId="{1B01B114-054E-44C7-934B-39DA4A1792BF}" destId="{507D49DB-9EF5-44ED-BC15-42E5D2EECA42}" srcOrd="5" destOrd="0" presId="urn:microsoft.com/office/officeart/2005/8/layout/hProcess11"/>
    <dgm:cxn modelId="{D6890E4B-E74C-4673-BAAC-31CA589275C1}" type="presParOf" srcId="{1B01B114-054E-44C7-934B-39DA4A1792BF}" destId="{61BE34CD-2693-4220-B942-EEFC08A8634A}" srcOrd="6" destOrd="0" presId="urn:microsoft.com/office/officeart/2005/8/layout/hProcess11"/>
    <dgm:cxn modelId="{DD82EB40-4D3C-43DB-AA22-DE461BB52D36}" type="presParOf" srcId="{61BE34CD-2693-4220-B942-EEFC08A8634A}" destId="{0425D993-85E0-47D1-8E32-AB69E744AAE0}" srcOrd="0" destOrd="0" presId="urn:microsoft.com/office/officeart/2005/8/layout/hProcess11"/>
    <dgm:cxn modelId="{60E3785F-548D-441C-90B2-A357DBCDA664}" type="presParOf" srcId="{61BE34CD-2693-4220-B942-EEFC08A8634A}" destId="{6619D199-4850-4836-9FAC-9F43AE9566F2}" srcOrd="1" destOrd="0" presId="urn:microsoft.com/office/officeart/2005/8/layout/hProcess11"/>
    <dgm:cxn modelId="{791055CF-DC49-41CE-96A6-1BEA2742ADB5}" type="presParOf" srcId="{61BE34CD-2693-4220-B942-EEFC08A8634A}" destId="{43016904-0E9F-4A99-92A0-0B387554EF43}" srcOrd="2" destOrd="0" presId="urn:microsoft.com/office/officeart/2005/8/layout/hProcess11"/>
    <dgm:cxn modelId="{F80B8551-4982-4FC1-9840-D1B182C7483C}" type="presParOf" srcId="{1B01B114-054E-44C7-934B-39DA4A1792BF}" destId="{B9A8CE14-4857-4DDA-9746-AC12AACB7BAD}" srcOrd="7" destOrd="0" presId="urn:microsoft.com/office/officeart/2005/8/layout/hProcess11"/>
    <dgm:cxn modelId="{DE343A17-46BB-4776-809D-EA6940A913C0}" type="presParOf" srcId="{1B01B114-054E-44C7-934B-39DA4A1792BF}" destId="{46EC7944-1269-4C25-8481-49C4A4273C8D}" srcOrd="8" destOrd="0" presId="urn:microsoft.com/office/officeart/2005/8/layout/hProcess11"/>
    <dgm:cxn modelId="{9EC0CED5-2213-44F4-9FD2-0F27351D6C52}" type="presParOf" srcId="{46EC7944-1269-4C25-8481-49C4A4273C8D}" destId="{C48FF3B5-6986-4196-AD89-49F63543C973}" srcOrd="0" destOrd="0" presId="urn:microsoft.com/office/officeart/2005/8/layout/hProcess11"/>
    <dgm:cxn modelId="{FB67BF9C-F821-4CC9-94E6-C04917678839}" type="presParOf" srcId="{46EC7944-1269-4C25-8481-49C4A4273C8D}" destId="{45D0C5FA-BF4C-4E25-93F0-F09D6583E31D}" srcOrd="1" destOrd="0" presId="urn:microsoft.com/office/officeart/2005/8/layout/hProcess11"/>
    <dgm:cxn modelId="{22481580-7595-4F82-82C1-207A31992673}" type="presParOf" srcId="{46EC7944-1269-4C25-8481-49C4A4273C8D}" destId="{A1D30E88-C965-4A55-95BB-D7149E4BD64F}" srcOrd="2" destOrd="0" presId="urn:microsoft.com/office/officeart/2005/8/layout/hProcess11"/>
    <dgm:cxn modelId="{9062751D-72AF-4C22-AF04-2E7DE879F587}" type="presParOf" srcId="{1B01B114-054E-44C7-934B-39DA4A1792BF}" destId="{5509042F-0B9D-424E-8834-A242DAD8FD5A}" srcOrd="9" destOrd="0" presId="urn:microsoft.com/office/officeart/2005/8/layout/hProcess11"/>
    <dgm:cxn modelId="{D549BD72-CE58-495B-AACB-76176C461D8F}" type="presParOf" srcId="{1B01B114-054E-44C7-934B-39DA4A1792BF}" destId="{508987B6-9343-43D6-A793-27D41F366B49}" srcOrd="10" destOrd="0" presId="urn:microsoft.com/office/officeart/2005/8/layout/hProcess11"/>
    <dgm:cxn modelId="{C831232F-591F-46CA-89D4-86CB0F6CCEBC}" type="presParOf" srcId="{508987B6-9343-43D6-A793-27D41F366B49}" destId="{FBDDB5FC-4486-407B-97FC-F2071E7D23B1}" srcOrd="0" destOrd="0" presId="urn:microsoft.com/office/officeart/2005/8/layout/hProcess11"/>
    <dgm:cxn modelId="{877CDE75-0D76-4987-81B9-DFB0E22D2EB0}" type="presParOf" srcId="{508987B6-9343-43D6-A793-27D41F366B49}" destId="{25C7EE58-82FC-4ECF-AE8A-ABECA1D124C8}" srcOrd="1" destOrd="0" presId="urn:microsoft.com/office/officeart/2005/8/layout/hProcess11"/>
    <dgm:cxn modelId="{57E80CC8-E567-4910-87FE-4F7C44E35218}" type="presParOf" srcId="{508987B6-9343-43D6-A793-27D41F366B49}" destId="{EAD7F1DA-D19A-4A9E-9954-72631C3330D9}" srcOrd="2" destOrd="0" presId="urn:microsoft.com/office/officeart/2005/8/layout/hProcess11"/>
    <dgm:cxn modelId="{77D63850-DE7F-4DBB-893A-9A1355855979}" type="presParOf" srcId="{1B01B114-054E-44C7-934B-39DA4A1792BF}" destId="{2FEFC668-F656-4C68-8749-9C769829931D}" srcOrd="11" destOrd="0" presId="urn:microsoft.com/office/officeart/2005/8/layout/hProcess11"/>
    <dgm:cxn modelId="{0CFF3C13-7E82-4497-BF23-0A075D7B404E}" type="presParOf" srcId="{1B01B114-054E-44C7-934B-39DA4A1792BF}" destId="{88C9AA65-A15B-4D0C-8123-FC70D19D1809}" srcOrd="12" destOrd="0" presId="urn:microsoft.com/office/officeart/2005/8/layout/hProcess11"/>
    <dgm:cxn modelId="{DE84E338-0A2B-40A6-86A2-CED998E3933D}" type="presParOf" srcId="{88C9AA65-A15B-4D0C-8123-FC70D19D1809}" destId="{D0230B0B-475E-4EAB-B0B4-E4972FF0BCBE}" srcOrd="0" destOrd="0" presId="urn:microsoft.com/office/officeart/2005/8/layout/hProcess11"/>
    <dgm:cxn modelId="{4CAA5F4D-3308-4BE2-BA78-178407002C3E}" type="presParOf" srcId="{88C9AA65-A15B-4D0C-8123-FC70D19D1809}" destId="{A6317B00-2F2E-4987-94C3-3BCCF3E6D30D}" srcOrd="1" destOrd="0" presId="urn:microsoft.com/office/officeart/2005/8/layout/hProcess11"/>
    <dgm:cxn modelId="{0DD9DF82-F565-4E16-BE68-0D3E36718F28}" type="presParOf" srcId="{88C9AA65-A15B-4D0C-8123-FC70D19D1809}" destId="{F32A6CBD-CEFB-4CCB-94A7-BAE1E86413C4}" srcOrd="2" destOrd="0" presId="urn:microsoft.com/office/officeart/2005/8/layout/hProcess11"/>
    <dgm:cxn modelId="{2D395D73-7121-4E12-9B4A-08D1B3B346F2}" type="presParOf" srcId="{1B01B114-054E-44C7-934B-39DA4A1792BF}" destId="{2FF75562-9E63-47C2-B2B4-2A209AEC2D29}" srcOrd="13" destOrd="0" presId="urn:microsoft.com/office/officeart/2005/8/layout/hProcess11"/>
    <dgm:cxn modelId="{73F8E2D6-DEB4-4357-B337-022969988957}" type="presParOf" srcId="{1B01B114-054E-44C7-934B-39DA4A1792BF}" destId="{05E1CA98-0579-432D-AFBC-2537A3A0F333}" srcOrd="14" destOrd="0" presId="urn:microsoft.com/office/officeart/2005/8/layout/hProcess11"/>
    <dgm:cxn modelId="{DAEFA870-71A0-49BF-83C6-E047D69E376D}" type="presParOf" srcId="{05E1CA98-0579-432D-AFBC-2537A3A0F333}" destId="{C09AE9AF-2375-40ED-804A-30DF5815CDD7}" srcOrd="0" destOrd="0" presId="urn:microsoft.com/office/officeart/2005/8/layout/hProcess11"/>
    <dgm:cxn modelId="{CBCE4E0B-8F35-4401-8048-30352B95DB28}" type="presParOf" srcId="{05E1CA98-0579-432D-AFBC-2537A3A0F333}" destId="{81E1AD23-CAE0-4977-80DA-8483A2689E32}" srcOrd="1" destOrd="0" presId="urn:microsoft.com/office/officeart/2005/8/layout/hProcess11"/>
    <dgm:cxn modelId="{46E83D46-D0CA-4E50-B8CE-F055A69D3357}" type="presParOf" srcId="{05E1CA98-0579-432D-AFBC-2537A3A0F333}" destId="{BD1066F4-2609-4E69-A5E4-8AC747672470}" srcOrd="2" destOrd="0" presId="urn:microsoft.com/office/officeart/2005/8/layout/hProcess11"/>
    <dgm:cxn modelId="{2D37560E-C59E-4E73-90E7-65D9F2DDB3E8}" type="presParOf" srcId="{1B01B114-054E-44C7-934B-39DA4A1792BF}" destId="{32753D9C-F624-4937-B4FA-7B57FBB1E61D}" srcOrd="15" destOrd="0" presId="urn:microsoft.com/office/officeart/2005/8/layout/hProcess11"/>
    <dgm:cxn modelId="{4026BC91-D138-4A85-AB67-9FEF57B43F1A}" type="presParOf" srcId="{1B01B114-054E-44C7-934B-39DA4A1792BF}" destId="{C1A12F5A-2AF7-4672-A480-D18002E97072}" srcOrd="16" destOrd="0" presId="urn:microsoft.com/office/officeart/2005/8/layout/hProcess11"/>
    <dgm:cxn modelId="{19450618-9782-4EB3-92B4-480529BD245D}" type="presParOf" srcId="{C1A12F5A-2AF7-4672-A480-D18002E97072}" destId="{13FC68EB-A1F4-44D9-B25B-9F953AC5B6AC}" srcOrd="0" destOrd="0" presId="urn:microsoft.com/office/officeart/2005/8/layout/hProcess11"/>
    <dgm:cxn modelId="{1FC4E5EC-2BB8-43D5-96F2-99B9FE3EFE00}" type="presParOf" srcId="{C1A12F5A-2AF7-4672-A480-D18002E97072}" destId="{6DBB8EC6-A782-458D-BAB4-9BAEC690EAC2}" srcOrd="1" destOrd="0" presId="urn:microsoft.com/office/officeart/2005/8/layout/hProcess11"/>
    <dgm:cxn modelId="{58E394E6-98FA-48DE-9FAE-55BC0CAD7384}" type="presParOf" srcId="{C1A12F5A-2AF7-4672-A480-D18002E97072}" destId="{CE8D6236-EDBB-4E37-A2B2-FF5B6A055D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52B0-BD0C-4D5A-A04F-0C2744FFBF0C}">
      <dsp:nvSpPr>
        <dsp:cNvPr id="0" name=""/>
        <dsp:cNvSpPr/>
      </dsp:nvSpPr>
      <dsp:spPr>
        <a:xfrm>
          <a:off x="0" y="1267240"/>
          <a:ext cx="8353175" cy="346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5BB01-318D-43F2-973B-35072B01DAF6}">
      <dsp:nvSpPr>
        <dsp:cNvPr id="0" name=""/>
        <dsp:cNvSpPr/>
      </dsp:nvSpPr>
      <dsp:spPr>
        <a:xfrm>
          <a:off x="0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Checkout</a:t>
          </a:r>
          <a:endParaRPr lang="en-GB" sz="900" kern="1200" dirty="0"/>
        </a:p>
      </dsp:txBody>
      <dsp:txXfrm>
        <a:off x="0" y="172598"/>
        <a:ext cx="816647" cy="1152267"/>
      </dsp:txXfrm>
    </dsp:sp>
    <dsp:sp modelId="{E89F050E-5FD3-4C12-B3D4-CD423FC7E7A9}">
      <dsp:nvSpPr>
        <dsp:cNvPr id="0" name=""/>
        <dsp:cNvSpPr/>
      </dsp:nvSpPr>
      <dsp:spPr>
        <a:xfrm>
          <a:off x="264517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61AD-36EB-4461-BEC3-B3CC27E2F780}">
      <dsp:nvSpPr>
        <dsp:cNvPr id="0" name=""/>
        <dsp:cNvSpPr/>
      </dsp:nvSpPr>
      <dsp:spPr>
        <a:xfrm>
          <a:off x="848479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Build App</a:t>
          </a:r>
          <a:endParaRPr lang="en-GB" sz="900" kern="1200" dirty="0"/>
        </a:p>
      </dsp:txBody>
      <dsp:txXfrm>
        <a:off x="848479" y="1555295"/>
        <a:ext cx="816647" cy="1152267"/>
      </dsp:txXfrm>
    </dsp:sp>
    <dsp:sp modelId="{C57D2A5B-A861-465B-9586-B2FA9BD70C40}">
      <dsp:nvSpPr>
        <dsp:cNvPr id="0" name=""/>
        <dsp:cNvSpPr/>
      </dsp:nvSpPr>
      <dsp:spPr>
        <a:xfrm>
          <a:off x="110211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4E0AE-8E8A-4511-B6B1-226EBBF3ACE7}">
      <dsp:nvSpPr>
        <dsp:cNvPr id="0" name=""/>
        <dsp:cNvSpPr/>
      </dsp:nvSpPr>
      <dsp:spPr>
        <a:xfrm>
          <a:off x="1665127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Test</a:t>
          </a:r>
          <a:endParaRPr lang="en-GB" sz="900" kern="1200" dirty="0"/>
        </a:p>
      </dsp:txBody>
      <dsp:txXfrm>
        <a:off x="1665127" y="172598"/>
        <a:ext cx="816647" cy="1152267"/>
      </dsp:txXfrm>
    </dsp:sp>
    <dsp:sp modelId="{317C3A4B-0FC4-437D-80BD-2AFD303A3C64}">
      <dsp:nvSpPr>
        <dsp:cNvPr id="0" name=""/>
        <dsp:cNvSpPr/>
      </dsp:nvSpPr>
      <dsp:spPr>
        <a:xfrm>
          <a:off x="1939706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D993-85E0-47D1-8E32-AB69E744AAE0}">
      <dsp:nvSpPr>
        <dsp:cNvPr id="0" name=""/>
        <dsp:cNvSpPr/>
      </dsp:nvSpPr>
      <dsp:spPr>
        <a:xfrm>
          <a:off x="2523668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Version </a:t>
          </a:r>
          <a:r>
            <a:rPr lang="de-DE" sz="900" kern="1200" dirty="0" err="1"/>
            <a:t>Artifacts</a:t>
          </a:r>
          <a:endParaRPr lang="en-GB" sz="900" kern="1200" dirty="0"/>
        </a:p>
      </dsp:txBody>
      <dsp:txXfrm>
        <a:off x="2523668" y="1555295"/>
        <a:ext cx="816647" cy="1152267"/>
      </dsp:txXfrm>
    </dsp:sp>
    <dsp:sp modelId="{6619D199-4850-4836-9FAC-9F43AE9566F2}">
      <dsp:nvSpPr>
        <dsp:cNvPr id="0" name=""/>
        <dsp:cNvSpPr/>
      </dsp:nvSpPr>
      <dsp:spPr>
        <a:xfrm>
          <a:off x="2777300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3B5-6986-4196-AD89-49F63543C973}">
      <dsp:nvSpPr>
        <dsp:cNvPr id="0" name=""/>
        <dsp:cNvSpPr/>
      </dsp:nvSpPr>
      <dsp:spPr>
        <a:xfrm>
          <a:off x="3340315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Image</a:t>
          </a:r>
        </a:p>
      </dsp:txBody>
      <dsp:txXfrm>
        <a:off x="3340315" y="172598"/>
        <a:ext cx="816647" cy="1152267"/>
      </dsp:txXfrm>
    </dsp:sp>
    <dsp:sp modelId="{45D0C5FA-BF4C-4E25-93F0-F09D6583E31D}">
      <dsp:nvSpPr>
        <dsp:cNvPr id="0" name=""/>
        <dsp:cNvSpPr/>
      </dsp:nvSpPr>
      <dsp:spPr>
        <a:xfrm>
          <a:off x="3614895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B5FC-4486-407B-97FC-F2071E7D23B1}">
      <dsp:nvSpPr>
        <dsp:cNvPr id="0" name=""/>
        <dsp:cNvSpPr/>
      </dsp:nvSpPr>
      <dsp:spPr>
        <a:xfrm>
          <a:off x="4198856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Archive Image</a:t>
          </a:r>
        </a:p>
      </dsp:txBody>
      <dsp:txXfrm>
        <a:off x="4198856" y="1555295"/>
        <a:ext cx="816647" cy="1152267"/>
      </dsp:txXfrm>
    </dsp:sp>
    <dsp:sp modelId="{25C7EE58-82FC-4ECF-AE8A-ABECA1D124C8}">
      <dsp:nvSpPr>
        <dsp:cNvPr id="0" name=""/>
        <dsp:cNvSpPr/>
      </dsp:nvSpPr>
      <dsp:spPr>
        <a:xfrm>
          <a:off x="4452489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0B0B-475E-4EAB-B0B4-E4972FF0BCBE}">
      <dsp:nvSpPr>
        <dsp:cNvPr id="0" name=""/>
        <dsp:cNvSpPr/>
      </dsp:nvSpPr>
      <dsp:spPr>
        <a:xfrm>
          <a:off x="5015504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Deployment</a:t>
          </a:r>
        </a:p>
      </dsp:txBody>
      <dsp:txXfrm>
        <a:off x="5015504" y="172598"/>
        <a:ext cx="816647" cy="1152267"/>
      </dsp:txXfrm>
    </dsp:sp>
    <dsp:sp modelId="{A6317B00-2F2E-4987-94C3-3BCCF3E6D30D}">
      <dsp:nvSpPr>
        <dsp:cNvPr id="0" name=""/>
        <dsp:cNvSpPr/>
      </dsp:nvSpPr>
      <dsp:spPr>
        <a:xfrm>
          <a:off x="5290084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E9AF-2375-40ED-804A-30DF5815CDD7}">
      <dsp:nvSpPr>
        <dsp:cNvPr id="0" name=""/>
        <dsp:cNvSpPr/>
      </dsp:nvSpPr>
      <dsp:spPr>
        <a:xfrm>
          <a:off x="5874045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End-</a:t>
          </a:r>
          <a:r>
            <a:rPr lang="de-DE" sz="900" kern="1200" dirty="0" err="1"/>
            <a:t>to</a:t>
          </a:r>
          <a:r>
            <a:rPr lang="de-DE" sz="900" kern="1200" dirty="0"/>
            <a:t>-end Test</a:t>
          </a:r>
        </a:p>
      </dsp:txBody>
      <dsp:txXfrm>
        <a:off x="5874045" y="1555295"/>
        <a:ext cx="816647" cy="1152267"/>
      </dsp:txXfrm>
    </dsp:sp>
    <dsp:sp modelId="{81E1AD23-CAE0-4977-80DA-8483A2689E32}">
      <dsp:nvSpPr>
        <dsp:cNvPr id="0" name=""/>
        <dsp:cNvSpPr/>
      </dsp:nvSpPr>
      <dsp:spPr>
        <a:xfrm>
          <a:off x="6127678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68EB-A1F4-44D9-B25B-9F953AC5B6AC}">
      <dsp:nvSpPr>
        <dsp:cNvPr id="0" name=""/>
        <dsp:cNvSpPr/>
      </dsp:nvSpPr>
      <dsp:spPr>
        <a:xfrm>
          <a:off x="6690693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Monitoring (Rollback)</a:t>
          </a:r>
        </a:p>
      </dsp:txBody>
      <dsp:txXfrm>
        <a:off x="6690693" y="172598"/>
        <a:ext cx="816647" cy="1152267"/>
      </dsp:txXfrm>
    </dsp:sp>
    <dsp:sp modelId="{6DBB8EC6-A782-458D-BAB4-9BAEC690EAC2}">
      <dsp:nvSpPr>
        <dsp:cNvPr id="0" name=""/>
        <dsp:cNvSpPr/>
      </dsp:nvSpPr>
      <dsp:spPr>
        <a:xfrm>
          <a:off x="696527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D9070-DBFC-4CF9-BCA1-D82221F14D9E}" type="datetimeFigureOut">
              <a:rPr lang="de-DE" smtClean="0"/>
              <a:pPr/>
              <a:t>22.01.2020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C7D69-B25F-42B4-8558-1A3B11BB1F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44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BF44F7-141A-4C1E-A2D4-07FC17256405}" type="datetimeFigureOut">
              <a:rPr lang="de-DE"/>
              <a:pPr>
                <a:defRPr/>
              </a:pPr>
              <a:t>22.01.2020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25A641-1A11-4DD9-9C30-5A193660B84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821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2F6006-C082-441F-BA35-1F7CC4288A98}" type="slidenum">
              <a:rPr lang="de-DE" smtClean="0">
                <a:cs typeface="Arial" charset="0"/>
              </a:rPr>
              <a:pPr/>
              <a:t>1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6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2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3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Orchestrierung von Containern ist nächster logischer Schritt</a:t>
            </a:r>
          </a:p>
          <a:p>
            <a:pPr marL="171450" indent="-171450">
              <a:buFontTx/>
              <a:buChar char="-"/>
            </a:pPr>
            <a:r>
              <a:rPr lang="en-GB" dirty="0"/>
              <a:t>Best-of-Breed </a:t>
            </a:r>
            <a:r>
              <a:rPr lang="en-GB" dirty="0" err="1"/>
              <a:t>ist</a:t>
            </a:r>
            <a:r>
              <a:rPr lang="en-GB" dirty="0"/>
              <a:t> K8s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Griechisch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Kapitän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“</a:t>
            </a:r>
            <a:r>
              <a:rPr lang="en-GB" dirty="0" err="1"/>
              <a:t>verschiffen</a:t>
            </a:r>
            <a:r>
              <a:rPr lang="en-GB" dirty="0"/>
              <a:t>/</a:t>
            </a:r>
            <a:r>
              <a:rPr lang="en-GB" dirty="0" err="1"/>
              <a:t>liefern</a:t>
            </a:r>
            <a:r>
              <a:rPr lang="en-GB" dirty="0"/>
              <a:t>” </a:t>
            </a:r>
            <a:r>
              <a:rPr lang="en-GB" dirty="0" err="1"/>
              <a:t>vieler</a:t>
            </a:r>
            <a:r>
              <a:rPr lang="en-GB" dirty="0"/>
              <a:t> Container</a:t>
            </a:r>
          </a:p>
          <a:p>
            <a:pPr marL="171450" indent="-171450">
              <a:buFontTx/>
              <a:buChar char="-"/>
            </a:pPr>
            <a:r>
              <a:rPr lang="en-GB" dirty="0"/>
              <a:t>K8s </a:t>
            </a:r>
            <a:r>
              <a:rPr lang="en-GB" dirty="0" err="1"/>
              <a:t>unterstützt</a:t>
            </a:r>
            <a:r>
              <a:rPr lang="en-GB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GB" dirty="0" err="1"/>
              <a:t>Automatisierung</a:t>
            </a:r>
            <a:r>
              <a:rPr lang="en-GB" dirty="0"/>
              <a:t> von Deployments </a:t>
            </a:r>
            <a:r>
              <a:rPr lang="en-GB" dirty="0" err="1"/>
              <a:t>durch</a:t>
            </a:r>
            <a:r>
              <a:rPr lang="en-GB" dirty="0"/>
              <a:t> YAML-Files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Horizontal </a:t>
            </a:r>
            <a:r>
              <a:rPr lang="en-GB" dirty="0" err="1"/>
              <a:t>skalierbare</a:t>
            </a:r>
            <a:r>
              <a:rPr lang="en-GB" dirty="0"/>
              <a:t> </a:t>
            </a:r>
            <a:r>
              <a:rPr lang="en-GB" dirty="0" err="1"/>
              <a:t>Applikationen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 err="1"/>
              <a:t>Betrieb</a:t>
            </a:r>
            <a:r>
              <a:rPr lang="en-GB" dirty="0"/>
              <a:t> </a:t>
            </a:r>
            <a:r>
              <a:rPr lang="en-GB" dirty="0" err="1"/>
              <a:t>vieler</a:t>
            </a:r>
            <a:r>
              <a:rPr lang="en-GB" dirty="0"/>
              <a:t> Container </a:t>
            </a:r>
            <a:r>
              <a:rPr lang="en-GB" dirty="0" err="1"/>
              <a:t>gleichzeitig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Monitoring der Container </a:t>
            </a:r>
            <a:r>
              <a:rPr lang="en-GB" dirty="0" err="1"/>
              <a:t>im</a:t>
            </a:r>
            <a:r>
              <a:rPr lang="en-GB" dirty="0"/>
              <a:t> Cluster auf </a:t>
            </a:r>
            <a:r>
              <a:rPr lang="en-GB" dirty="0" err="1"/>
              <a:t>mehreren</a:t>
            </a:r>
            <a:r>
              <a:rPr lang="en-GB" dirty="0"/>
              <a:t> Hosts </a:t>
            </a:r>
            <a:r>
              <a:rPr lang="en-GB" dirty="0" err="1"/>
              <a:t>verteilt</a:t>
            </a:r>
            <a:r>
              <a:rPr lang="en-GB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97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Kubernetes: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Sehr mächtige Technologie, weil: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Viele nützliche Features schon eingebaut hat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 auch erweiterbar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Aber: Anfang fällt schwerer als bei Docker </a:t>
            </a:r>
            <a:r>
              <a:rPr lang="de-DE" dirty="0" err="1"/>
              <a:t>swarm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Docker </a:t>
            </a:r>
            <a:r>
              <a:rPr lang="de-DE" dirty="0" err="1"/>
              <a:t>Swarm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Zusammen mit Docker verfügbar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 zu benutzen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Nicht so vielseitig wie Kubernetes</a:t>
            </a:r>
          </a:p>
          <a:p>
            <a:endParaRPr lang="de-DE" dirty="0"/>
          </a:p>
          <a:p>
            <a:r>
              <a:rPr lang="de-DE" dirty="0" err="1"/>
              <a:t>Mesos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auch nicht-containerisierte Anwendungen managen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Beispielsweise: in </a:t>
            </a:r>
            <a:r>
              <a:rPr lang="de-DE" dirty="0" err="1"/>
              <a:t>Mesos</a:t>
            </a:r>
            <a:r>
              <a:rPr lang="de-DE" dirty="0"/>
              <a:t> kann man mehrere Kubernetes Cluster laufen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Deshalb aber auch passender in Data-Centern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83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Kubernetes…</a:t>
            </a:r>
          </a:p>
          <a:p>
            <a:r>
              <a:rPr lang="de-DE"/>
              <a:t>… gruppiert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32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K8s koordiniert mehrere Hosts (Nodes)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Alle verbunden zu einer Einheit (Kubernetes Cluster)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Master Node </a:t>
            </a:r>
            <a:r>
              <a:rPr lang="en-GB" dirty="0" err="1"/>
              <a:t>koordiniert</a:t>
            </a:r>
            <a:r>
              <a:rPr lang="en-GB" dirty="0"/>
              <a:t> Arbeit </a:t>
            </a:r>
            <a:r>
              <a:rPr lang="en-GB" dirty="0" err="1"/>
              <a:t>aller</a:t>
            </a:r>
            <a:r>
              <a:rPr lang="en-GB" dirty="0"/>
              <a:t> Worker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Worker Nodes </a:t>
            </a:r>
            <a:r>
              <a:rPr lang="en-GB" dirty="0" err="1"/>
              <a:t>hosten</a:t>
            </a:r>
            <a:r>
              <a:rPr lang="en-GB" dirty="0"/>
              <a:t> die </a:t>
            </a:r>
            <a:r>
              <a:rPr lang="en-GB" dirty="0" err="1"/>
              <a:t>Applikationen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64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Deployments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Instanzen von Anwendungen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Master Node </a:t>
            </a:r>
            <a:r>
              <a:rPr lang="en-GB" dirty="0" err="1"/>
              <a:t>verwaltet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Instanzen</a:t>
            </a:r>
            <a:r>
              <a:rPr lang="en-GB" dirty="0"/>
              <a:t> die von Deployment “</a:t>
            </a:r>
            <a:r>
              <a:rPr lang="en-GB" dirty="0" err="1"/>
              <a:t>betreut</a:t>
            </a:r>
            <a:r>
              <a:rPr lang="en-GB" dirty="0"/>
              <a:t>” warden </a:t>
            </a:r>
            <a:r>
              <a:rPr lang="en-GB" dirty="0" err="1"/>
              <a:t>laufen</a:t>
            </a:r>
            <a:r>
              <a:rPr lang="en-GB" dirty="0"/>
              <a:t> auf Worker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Deployment </a:t>
            </a:r>
            <a:r>
              <a:rPr lang="en-GB" dirty="0" err="1"/>
              <a:t>steuert</a:t>
            </a:r>
            <a:r>
              <a:rPr lang="en-GB" dirty="0"/>
              <a:t> self-healing </a:t>
            </a:r>
            <a:r>
              <a:rPr lang="en-GB" dirty="0" err="1"/>
              <a:t>Mechanismus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Crash -&gt; Restart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Zu </a:t>
            </a:r>
            <a:r>
              <a:rPr lang="en-GB" dirty="0" err="1"/>
              <a:t>wenig</a:t>
            </a:r>
            <a:r>
              <a:rPr lang="en-GB" dirty="0"/>
              <a:t> </a:t>
            </a:r>
            <a:r>
              <a:rPr lang="en-GB" dirty="0" err="1"/>
              <a:t>Ressourcen</a:t>
            </a:r>
            <a:r>
              <a:rPr lang="en-GB" dirty="0"/>
              <a:t> -&gt; </a:t>
            </a:r>
            <a:r>
              <a:rPr lang="en-GB" dirty="0" err="1"/>
              <a:t>Skalierung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819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Pods</a:t>
            </a:r>
            <a:r>
              <a:rPr lang="de-DE" dirty="0"/>
              <a:t> laufen in </a:t>
            </a:r>
            <a:r>
              <a:rPr lang="de-DE" dirty="0" err="1"/>
              <a:t>Worker</a:t>
            </a:r>
            <a:r>
              <a:rPr lang="de-DE" dirty="0"/>
              <a:t>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Logische Gruppe von Containern + Ressourcen, auf die </a:t>
            </a:r>
            <a:r>
              <a:rPr lang="de-DE" dirty="0" err="1"/>
              <a:t>Pod</a:t>
            </a:r>
            <a:r>
              <a:rPr lang="de-DE" dirty="0"/>
              <a:t> zugreift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Node kann mehrere </a:t>
            </a:r>
            <a:r>
              <a:rPr lang="de-DE" dirty="0" err="1"/>
              <a:t>Pods</a:t>
            </a:r>
            <a:r>
              <a:rPr lang="de-DE" dirty="0"/>
              <a:t> beinhalten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Pods</a:t>
            </a:r>
            <a:r>
              <a:rPr lang="de-DE" dirty="0"/>
              <a:t> durch </a:t>
            </a:r>
            <a:r>
              <a:rPr lang="de-DE" dirty="0" err="1"/>
              <a:t>Deployments</a:t>
            </a:r>
            <a:r>
              <a:rPr lang="de-DE" dirty="0"/>
              <a:t> verteilt auf </a:t>
            </a:r>
            <a:r>
              <a:rPr lang="de-DE" dirty="0" err="1"/>
              <a:t>Worker</a:t>
            </a:r>
            <a:r>
              <a:rPr lang="de-DE" dirty="0"/>
              <a:t> Nodes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67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Services abstrahieren </a:t>
            </a:r>
            <a:r>
              <a:rPr lang="de-DE" dirty="0" err="1"/>
              <a:t>Pods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Wenn Deployment mehrere Replikate eines </a:t>
            </a:r>
            <a:r>
              <a:rPr lang="de-DE" dirty="0" err="1"/>
              <a:t>Pods</a:t>
            </a:r>
            <a:r>
              <a:rPr lang="de-DE" dirty="0"/>
              <a:t> hat erstellt hat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</a:t>
            </a:r>
            <a:r>
              <a:rPr lang="en-GB" dirty="0" err="1"/>
              <a:t>abstrahiert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Pods </a:t>
            </a:r>
            <a:r>
              <a:rPr lang="en-GB" dirty="0" err="1"/>
              <a:t>als</a:t>
            </a:r>
            <a:r>
              <a:rPr lang="en-GB" dirty="0"/>
              <a:t> EINEN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Ermöglicht Lastausgleich und Erkennung von Services </a:t>
            </a:r>
            <a:r>
              <a:rPr lang="de-DE" dirty="0" err="1"/>
              <a:t>innehalb</a:t>
            </a:r>
            <a:r>
              <a:rPr lang="de-DE" dirty="0"/>
              <a:t> und außerhalb des </a:t>
            </a:r>
            <a:r>
              <a:rPr lang="de-DE" dirty="0" err="1"/>
              <a:t>Clustes</a:t>
            </a:r>
            <a:r>
              <a:rPr lang="de-DE" dirty="0"/>
              <a:t> (z.B. durch </a:t>
            </a:r>
            <a:r>
              <a:rPr lang="de-DE" dirty="0" err="1"/>
              <a:t>kube-dns</a:t>
            </a:r>
            <a:r>
              <a:rPr lang="de-DE" dirty="0"/>
              <a:t>) für die </a:t>
            </a:r>
            <a:r>
              <a:rPr lang="de-DE" dirty="0" err="1"/>
              <a:t>Pods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Service-Typen: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ClusterIP</a:t>
            </a:r>
            <a:r>
              <a:rPr lang="de-DE" dirty="0"/>
              <a:t>: vergibt eine Cluster-Interne IP -&gt; nur aus Cluster erreichbar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NodePort</a:t>
            </a:r>
            <a:r>
              <a:rPr lang="de-DE" dirty="0"/>
              <a:t>: stellt Service auf jeder IP des Nodes mit einem statischen Port zur Verfügung, von Außerhalb erreichbar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LoadBalancer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ExternalName</a:t>
            </a:r>
            <a:r>
              <a:rPr lang="de-DE" dirty="0"/>
              <a:t>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37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>
                <a:solidFill>
                  <a:srgbClr val="003882"/>
                </a:solidFill>
              </a:rPr>
              <a:t>Nach CI und CD Sortieren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35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84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36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8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4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626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537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52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Paketmanager für K8s</a:t>
            </a:r>
          </a:p>
          <a:p>
            <a:pPr marL="171450" indent="-171450">
              <a:buFontTx/>
              <a:buChar char="-"/>
            </a:pPr>
            <a:r>
              <a:rPr lang="de-DE" dirty="0"/>
              <a:t>Charts sind das Paketformat von Helm</a:t>
            </a:r>
          </a:p>
          <a:p>
            <a:pPr marL="171450" indent="-171450">
              <a:buFontTx/>
              <a:buChar char="-"/>
            </a:pPr>
            <a:r>
              <a:rPr lang="de-DE" dirty="0"/>
              <a:t>Charts enthalten vorkonfigurierte K8s Ressourcen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Durch Charts + Standardparameter -&gt; Reproduzierbare </a:t>
            </a:r>
            <a:r>
              <a:rPr lang="de-DE" dirty="0" err="1"/>
              <a:t>Deployments</a:t>
            </a: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Auf Bedürfnisse zuschneiden durch Anpassen der Standardparameter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Abhängigkeiten automatisch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Rollende Upgrade ohne </a:t>
            </a:r>
            <a:r>
              <a:rPr lang="de-DE" dirty="0" err="1"/>
              <a:t>downtime</a:t>
            </a: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Charts können in Repositories gespeichert/geteilt werden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Charts sind umgesetzt als Verzeichnisse mit YAML Dateien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Charts.yaml</a:t>
            </a:r>
            <a:r>
              <a:rPr lang="de-DE" dirty="0"/>
              <a:t> enthält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48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Strategie zum Deployment von Microservices näher bringen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Vorstellung der wichtigsten Tools und 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Dabei auf „Best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Breed</a:t>
            </a:r>
            <a:r>
              <a:rPr lang="de-DE" dirty="0"/>
              <a:t>“ konzentrieren: Docker, Kubernetes, Helm …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Von </a:t>
            </a:r>
            <a:r>
              <a:rPr lang="de-DE" dirty="0" err="1"/>
              <a:t>monolith</a:t>
            </a:r>
            <a:r>
              <a:rPr lang="de-DE" dirty="0"/>
              <a:t> zu </a:t>
            </a:r>
            <a:r>
              <a:rPr lang="de-DE" dirty="0" err="1"/>
              <a:t>msvc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msvc</a:t>
            </a:r>
            <a:r>
              <a:rPr lang="de-DE" dirty="0"/>
              <a:t> wird </a:t>
            </a:r>
            <a:r>
              <a:rPr lang="de-DE" dirty="0" err="1"/>
              <a:t>deployment</a:t>
            </a:r>
            <a:r>
              <a:rPr lang="de-DE" dirty="0"/>
              <a:t> schwerer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 benennen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584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638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09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158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6869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>
                <a:solidFill>
                  <a:srgbClr val="003882"/>
                </a:solidFill>
              </a:rPr>
              <a:t>Nach CI und CD Sortieren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261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führende Open Source CI/CI Tool bzw. Automatisierungsserver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Multibranch Pipeline erklären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Nächste Folie nochmal zusammenfassend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Welche Vorteile durch Jenkinspipe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auch in </a:t>
            </a:r>
            <a:r>
              <a:rPr lang="de-DE" dirty="0" err="1"/>
              <a:t>Dockeragent</a:t>
            </a:r>
            <a:r>
              <a:rPr lang="de-DE" dirty="0"/>
              <a:t> laufen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Minimale Pipeline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510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Semantic Versioning ist Regelsatz zur Versionierung einer API</a:t>
            </a:r>
          </a:p>
          <a:p>
            <a:pPr marL="171450" indent="-171450">
              <a:buFontTx/>
              <a:buChar char="-"/>
            </a:pPr>
            <a:r>
              <a:rPr lang="de-DE" dirty="0"/>
              <a:t>Setzt sich aus MAJOR MINOR und PATCH zusammen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Major, wenn Änderungen an API, die nicht kompatibel mit letzten Versionen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Minor, wenn Funktionalitäten hinzugefügt, die rückwärtskompatibel sind</a:t>
            </a:r>
          </a:p>
          <a:p>
            <a:pPr marL="171450" indent="-171450">
              <a:buFontTx/>
              <a:buChar char="-"/>
            </a:pPr>
            <a:r>
              <a:rPr lang="de-DE" dirty="0"/>
              <a:t>Patch, wenn rückwärtskompatible Bug Fixes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Reicht nicht für eindeutige </a:t>
            </a:r>
            <a:r>
              <a:rPr lang="de-DE" dirty="0" err="1"/>
              <a:t>Identif</a:t>
            </a:r>
            <a:r>
              <a:rPr lang="de-DE" dirty="0"/>
              <a:t>. der Artefakte einer Multibranch Pipeline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Dazu</a:t>
            </a:r>
            <a:r>
              <a:rPr lang="en-GB" dirty="0"/>
              <a:t> </a:t>
            </a:r>
            <a:r>
              <a:rPr lang="en-GB" dirty="0" err="1"/>
              <a:t>Konzept</a:t>
            </a:r>
            <a:r>
              <a:rPr lang="en-GB" dirty="0"/>
              <a:t> </a:t>
            </a:r>
            <a:r>
              <a:rPr lang="en-GB" dirty="0" err="1"/>
              <a:t>entwickelt</a:t>
            </a:r>
            <a:r>
              <a:rPr lang="en-GB" dirty="0"/>
              <a:t> -&gt; </a:t>
            </a:r>
            <a:r>
              <a:rPr lang="en-GB" dirty="0" err="1"/>
              <a:t>siehe</a:t>
            </a:r>
            <a:r>
              <a:rPr lang="en-GB" dirty="0"/>
              <a:t> </a:t>
            </a:r>
            <a:r>
              <a:rPr lang="en-GB" dirty="0" err="1"/>
              <a:t>Tabelle</a:t>
            </a:r>
            <a:r>
              <a:rPr lang="en-GB" dirty="0"/>
              <a:t> + </a:t>
            </a:r>
            <a:r>
              <a:rPr lang="en-GB" dirty="0" err="1"/>
              <a:t>erklären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Tool </a:t>
            </a:r>
            <a:r>
              <a:rPr lang="en-GB" dirty="0" err="1"/>
              <a:t>für</a:t>
            </a:r>
            <a:r>
              <a:rPr lang="en-GB" dirty="0"/>
              <a:t> SemVer -&gt; semantic-release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Auf Conventional Commits </a:t>
            </a:r>
            <a:r>
              <a:rPr lang="en-GB" dirty="0" err="1"/>
              <a:t>eingehen</a:t>
            </a:r>
            <a:r>
              <a:rPr lang="en-GB" dirty="0"/>
              <a:t> -&gt; in </a:t>
            </a:r>
            <a:r>
              <a:rPr lang="en-GB" dirty="0" err="1"/>
              <a:t>Folien</a:t>
            </a:r>
            <a:r>
              <a:rPr lang="en-GB" dirty="0"/>
              <a:t> </a:t>
            </a:r>
            <a:r>
              <a:rPr lang="en-GB" dirty="0" err="1"/>
              <a:t>aufnehmen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Wie </a:t>
            </a:r>
            <a:r>
              <a:rPr lang="en-GB" dirty="0" err="1"/>
              <a:t>kriegt</a:t>
            </a:r>
            <a:r>
              <a:rPr lang="en-GB" dirty="0"/>
              <a:t> man dieses </a:t>
            </a:r>
            <a:r>
              <a:rPr lang="en-GB" dirty="0" err="1"/>
              <a:t>Konzept</a:t>
            </a:r>
            <a:r>
              <a:rPr lang="en-GB" dirty="0"/>
              <a:t> in die Pipeline?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447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169783-4A6D-42D8-A612-0BEEC20217DE}" type="slidenum">
              <a:rPr lang="de-DE" smtClean="0">
                <a:cs typeface="Arial" charset="0"/>
              </a:rPr>
              <a:pPr/>
              <a:t>43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38A658-E782-4271-A8F3-F31E0F303D7B}" type="slidenum">
              <a:rPr lang="de-DE" smtClean="0">
                <a:cs typeface="Arial" charset="0"/>
              </a:rPr>
              <a:pPr/>
              <a:t>45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3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Wiederkehrende Prozesse in der Entwicklung von Microservices</a:t>
            </a:r>
          </a:p>
          <a:p>
            <a:pPr marL="171450" indent="-171450">
              <a:buFontTx/>
              <a:buChar char="-"/>
            </a:pPr>
            <a:r>
              <a:rPr lang="de-DE" dirty="0"/>
              <a:t>Pipeline arbeitet Prozesse Schritt für Schritt ab</a:t>
            </a:r>
          </a:p>
          <a:p>
            <a:pPr marL="171450" indent="-171450">
              <a:buFontTx/>
              <a:buChar char="-"/>
            </a:pPr>
            <a:r>
              <a:rPr lang="de-DE" dirty="0"/>
              <a:t>Angestoßen durch Commit in Repository, Kompilieren, automatisierte Tests, Bauen von Containern (-&gt; siehe Docker), Deployment, Monitoring)</a:t>
            </a:r>
          </a:p>
          <a:p>
            <a:pPr marL="171450" indent="-171450">
              <a:buFontTx/>
              <a:buChar char="-"/>
            </a:pPr>
            <a:r>
              <a:rPr lang="de-DE" dirty="0"/>
              <a:t>Lässt sich unterteilen in CI/CD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Bekannteste Containertechnologie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Verpacken von Software mit allen Abhängigkeiten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laufen unabhängig von Prozessen anderen Prozessen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= Standardeinheit von Softwarepaketen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Beinhaltet Software, Libraries, Abhängigkeiten, Konfigurationen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ausgeliefert werden (verschifft) (Docker = Hafenarbeiter -&gt; Aufgabe ist Container verpacken und verschiffen)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VM </a:t>
            </a:r>
            <a:r>
              <a:rPr lang="de-DE" dirty="0" err="1"/>
              <a:t>vs</a:t>
            </a:r>
            <a:r>
              <a:rPr lang="de-DE" dirty="0"/>
              <a:t> Docker -&gt; Docker seit 2</a:t>
            </a:r>
            <a:r>
              <a:rPr lang="en-GB" dirty="0"/>
              <a:t>013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3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 erklären:</a:t>
            </a:r>
          </a:p>
          <a:p>
            <a:pPr marL="171450" indent="-171450">
              <a:buFontTx/>
              <a:buChar char="-"/>
            </a:pPr>
            <a:r>
              <a:rPr lang="de-DE" dirty="0"/>
              <a:t>VM braucht Abstraktionsschicht um Gast OS auf Host OS laufen zu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braucht kein Gast OS, teilt sich den Kernel mit Host und anderen Containern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Heißt aber auch das Kernel Architektur gleich sein muss (ARM Linux -&gt; ARM Linux, x86 Linux und Windows Host -&gt; x86 Linux Container)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muss nur </a:t>
            </a:r>
            <a:r>
              <a:rPr lang="de-DE" dirty="0" err="1"/>
              <a:t>Binaries</a:t>
            </a:r>
            <a:r>
              <a:rPr lang="de-DE" dirty="0"/>
              <a:t> und Bibliotheken selbst halten -&gt; nur absolut notwendiges -&gt; sehr leichtgewichtig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können Imagefiles teilen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Beispiel: 2 Container in denen Java Apps laufen -&gt; wenn gleiches Basisimage, können beide Container das gleiche Image benutzen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Start und </a:t>
            </a:r>
            <a:r>
              <a:rPr lang="de-DE" dirty="0" err="1"/>
              <a:t>Stopzeiten</a:t>
            </a:r>
            <a:r>
              <a:rPr lang="de-DE" dirty="0"/>
              <a:t> (</a:t>
            </a:r>
            <a:r>
              <a:rPr lang="de-DE" dirty="0" err="1"/>
              <a:t>evtl</a:t>
            </a:r>
            <a:r>
              <a:rPr lang="de-DE" dirty="0"/>
              <a:t> vorführen eines Containerstarts)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65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9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Container zu erstellen -&gt; </a:t>
            </a:r>
            <a:r>
              <a:rPr lang="de-DE" dirty="0" err="1"/>
              <a:t>Dockerfile</a:t>
            </a:r>
            <a:r>
              <a:rPr lang="de-DE" dirty="0"/>
              <a:t> definieren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Dockerfile</a:t>
            </a:r>
            <a:r>
              <a:rPr lang="de-DE" dirty="0"/>
              <a:t> = einfache Textdatei mit Schritten als Anweisung für den Docker („Hafenarbeiter“)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Legen fest welches Basisimage, welche Schritte zur </a:t>
            </a:r>
            <a:r>
              <a:rPr lang="de-DE" dirty="0" err="1"/>
              <a:t>Vorbeitung</a:t>
            </a:r>
            <a:r>
              <a:rPr lang="de-DE" dirty="0"/>
              <a:t>, welche Aufgaben (Microservice Ansatz -&gt; 1 Service = 1 Aufgabe)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Dockerfile</a:t>
            </a:r>
            <a:r>
              <a:rPr lang="de-DE" dirty="0"/>
              <a:t> erklären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Bauen</a:t>
            </a:r>
            <a:r>
              <a:rPr lang="en-GB" dirty="0"/>
              <a:t> des Container Images -&gt; Layer </a:t>
            </a:r>
            <a:r>
              <a:rPr lang="en-GB" dirty="0" err="1"/>
              <a:t>für</a:t>
            </a:r>
            <a:r>
              <a:rPr lang="en-GB" dirty="0"/>
              <a:t> Layer 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1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gebaut</a:t>
            </a:r>
            <a:r>
              <a:rPr lang="en-GB" dirty="0"/>
              <a:t> -&gt; </a:t>
            </a:r>
            <a:r>
              <a:rPr lang="en-GB" dirty="0" err="1"/>
              <a:t>abgespeichert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Image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2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Erfolg</a:t>
            </a:r>
            <a:r>
              <a:rPr lang="en-GB" dirty="0"/>
              <a:t> an Image </a:t>
            </a:r>
            <a:r>
              <a:rPr lang="en-GB" dirty="0" err="1"/>
              <a:t>angehangen</a:t>
            </a:r>
            <a:r>
              <a:rPr lang="en-GB" dirty="0"/>
              <a:t> </a:t>
            </a:r>
            <a:r>
              <a:rPr lang="en-GB" dirty="0" err="1"/>
              <a:t>usw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Fehler</a:t>
            </a:r>
            <a:r>
              <a:rPr lang="en-GB" dirty="0"/>
              <a:t> </a:t>
            </a:r>
            <a:r>
              <a:rPr lang="en-GB" dirty="0" err="1"/>
              <a:t>bedeutet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neubauen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Layer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Letztes</a:t>
            </a:r>
            <a:r>
              <a:rPr lang="en-GB" dirty="0"/>
              <a:t> Image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genommen</a:t>
            </a:r>
            <a:r>
              <a:rPr lang="en-GB" dirty="0"/>
              <a:t> -&gt; </a:t>
            </a:r>
            <a:r>
              <a:rPr lang="en-GB" dirty="0" err="1"/>
              <a:t>neues</a:t>
            </a:r>
            <a:r>
              <a:rPr lang="en-GB" dirty="0"/>
              <a:t> Layer </a:t>
            </a:r>
            <a:r>
              <a:rPr lang="en-GB" dirty="0" err="1"/>
              <a:t>darauf</a:t>
            </a:r>
            <a:r>
              <a:rPr lang="en-GB" dirty="0"/>
              <a:t> </a:t>
            </a:r>
            <a:r>
              <a:rPr lang="en-GB" dirty="0" err="1"/>
              <a:t>gebaut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Entrypoint</a:t>
            </a:r>
            <a:r>
              <a:rPr lang="en-GB" dirty="0"/>
              <a:t> und command -&gt; Container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abarbeitung</a:t>
            </a:r>
            <a:r>
              <a:rPr lang="en-GB" dirty="0"/>
              <a:t> der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sofort</a:t>
            </a:r>
            <a:r>
              <a:rPr lang="en-GB" dirty="0"/>
              <a:t> </a:t>
            </a:r>
            <a:r>
              <a:rPr lang="en-GB" dirty="0" err="1"/>
              <a:t>beendet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5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81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 sz="1800"/>
            </a:lvl1pPr>
            <a:lvl2pPr>
              <a:lnSpc>
                <a:spcPts val="1800"/>
              </a:lnSpc>
              <a:spcAft>
                <a:spcPts val="500"/>
              </a:spcAft>
              <a:defRPr sz="1800"/>
            </a:lvl2pPr>
            <a:lvl3pPr>
              <a:lnSpc>
                <a:spcPts val="1800"/>
              </a:lnSpc>
              <a:spcAft>
                <a:spcPts val="500"/>
              </a:spcAft>
              <a:defRPr sz="1800"/>
            </a:lvl3pPr>
            <a:lvl4pPr>
              <a:lnSpc>
                <a:spcPts val="1800"/>
              </a:lnSpc>
              <a:spcAft>
                <a:spcPts val="500"/>
              </a:spcAft>
              <a:defRPr sz="1800"/>
            </a:lvl4pPr>
            <a:lvl5pPr>
              <a:lnSpc>
                <a:spcPts val="1800"/>
              </a:lnSpc>
              <a:spcAft>
                <a:spcPts val="500"/>
              </a:spcAft>
              <a:defRPr sz="1600"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780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6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7574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/>
            </a:lvl1pPr>
            <a:lvl2pPr>
              <a:lnSpc>
                <a:spcPts val="1800"/>
              </a:lnSpc>
              <a:spcAft>
                <a:spcPts val="500"/>
              </a:spcAft>
              <a:defRPr/>
            </a:lvl2pPr>
            <a:lvl3pPr>
              <a:lnSpc>
                <a:spcPts val="1800"/>
              </a:lnSpc>
              <a:spcAft>
                <a:spcPts val="500"/>
              </a:spcAft>
              <a:defRPr/>
            </a:lvl3pPr>
            <a:lvl4pPr>
              <a:lnSpc>
                <a:spcPts val="1800"/>
              </a:lnSpc>
              <a:spcAft>
                <a:spcPts val="500"/>
              </a:spcAft>
              <a:defRPr/>
            </a:lvl4pPr>
            <a:lvl5pPr>
              <a:lnSpc>
                <a:spcPts val="1800"/>
              </a:lnSpc>
              <a:spcAft>
                <a:spcPts val="500"/>
              </a:spcAft>
              <a:defRPr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2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4013683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554400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36975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8168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4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 ohne Kopf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03_INME_Himmel_72dpi_rh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Textmasterformate durch Klicken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marL="207963" lvl="2" indent="-20796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Dritte Ebene</a:t>
            </a:r>
          </a:p>
          <a:p>
            <a:pPr marL="431800" lvl="3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Vierte Ebene</a:t>
            </a:r>
          </a:p>
          <a:p>
            <a:pPr marL="647700" lvl="4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3"/>
              </a:buBlip>
            </a:pPr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oh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48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idx="14"/>
          </p:nvPr>
        </p:nvSpPr>
        <p:spPr bwMode="auto">
          <a:xfrm>
            <a:off x="4860671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2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2716213"/>
          </a:xfrm>
          <a:prstGeom prst="rect">
            <a:avLst/>
          </a:prstGeom>
          <a:solidFill>
            <a:srgbClr val="D4D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CACFE5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0" y="2427288"/>
            <a:ext cx="9144000" cy="2716212"/>
          </a:xfrm>
          <a:prstGeom prst="rect">
            <a:avLst/>
          </a:prstGeom>
          <a:solidFill>
            <a:srgbClr val="BDC2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>
                <a:solidFill>
                  <a:srgbClr val="CACFE5"/>
                </a:solidFill>
              </a:rPr>
              <a:t>  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2" y="0"/>
            <a:ext cx="4772333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27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0095D8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1087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20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21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4" r:id="rId1"/>
    <p:sldLayoutId id="2147485975" r:id="rId2"/>
    <p:sldLayoutId id="2147485976" r:id="rId3"/>
    <p:sldLayoutId id="2147485977" r:id="rId4"/>
    <p:sldLayoutId id="2147485988" r:id="rId5"/>
    <p:sldLayoutId id="2147485973" r:id="rId6"/>
    <p:sldLayoutId id="2147485989" r:id="rId7"/>
    <p:sldLayoutId id="2147485982" r:id="rId8"/>
    <p:sldLayoutId id="2147485984" r:id="rId9"/>
    <p:sldLayoutId id="2147485990" r:id="rId10"/>
    <p:sldLayoutId id="2147485981" r:id="rId11"/>
    <p:sldLayoutId id="2147485983" r:id="rId12"/>
    <p:sldLayoutId id="2147485991" r:id="rId13"/>
    <p:sldLayoutId id="2147485992" r:id="rId14"/>
    <p:sldLayoutId id="2147485993" r:id="rId15"/>
    <p:sldLayoutId id="2147485994" r:id="rId16"/>
    <p:sldLayoutId id="2147485985" r:id="rId17"/>
    <p:sldLayoutId id="2147485995" r:id="rId18"/>
    <p:sldLayoutId id="2147485996" r:id="rId19"/>
    <p:sldLayoutId id="2147485997" r:id="rId20"/>
    <p:sldLayoutId id="2147485998" r:id="rId21"/>
    <p:sldLayoutId id="2147485999" r:id="rId22"/>
    <p:sldLayoutId id="2147485987" r:id="rId23"/>
    <p:sldLayoutId id="2147486000" r:id="rId24"/>
    <p:sldLayoutId id="2147486001" r:id="rId2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1" kern="120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30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6" descr="03_INME_Himmel_72dpi_rh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3" y="0"/>
            <a:ext cx="4341030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11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2369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1520" y="987574"/>
            <a:ext cx="8640960" cy="38884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13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17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7" r:id="rId1"/>
    <p:sldLayoutId id="2147486018" r:id="rId2"/>
    <p:sldLayoutId id="2147486017" r:id="rId3"/>
    <p:sldLayoutId id="2147486008" r:id="rId4"/>
    <p:sldLayoutId id="2147486016" r:id="rId5"/>
    <p:sldLayoutId id="2147486015" r:id="rId6"/>
    <p:sldLayoutId id="2147486013" r:id="rId7"/>
    <p:sldLayoutId id="2147486014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1600" b="1" kern="1200" dirty="0" smtClean="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4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bdruesedow/kubernetes-workshop#deployment-with-docke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7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druesedow/kubernetes-workshop#deployment-to-kubernetes-with-hel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comments" Target="../comments/comment11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semantic-release/semantic-release" TargetMode="Externa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6" Type="http://schemas.openxmlformats.org/officeDocument/2006/relationships/image" Target="../media/image49.png"/><Relationship Id="rId5" Type="http://schemas.openxmlformats.org/officeDocument/2006/relationships/hyperlink" Target="https://semver.org/" TargetMode="External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name@inmediasp.d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druesedow/kubernetes-workshop" TargetMode="Externa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6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feld 6"/>
          <p:cNvSpPr txBox="1">
            <a:spLocks noChangeArrowheads="1"/>
          </p:cNvSpPr>
          <p:nvPr/>
        </p:nvSpPr>
        <p:spPr bwMode="auto">
          <a:xfrm>
            <a:off x="3492500" y="1813058"/>
            <a:ext cx="53999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>
            <a:noAutofit/>
          </a:bodyPr>
          <a:lstStyle/>
          <a:p>
            <a:r>
              <a:rPr lang="de-DE" sz="3500" dirty="0">
                <a:solidFill>
                  <a:srgbClr val="002754"/>
                </a:solidFill>
              </a:rPr>
              <a:t>Microservice Deployment</a:t>
            </a:r>
          </a:p>
          <a:p>
            <a:r>
              <a:rPr lang="de-DE" sz="3500" dirty="0" err="1">
                <a:solidFill>
                  <a:srgbClr val="002754"/>
                </a:solidFill>
              </a:rPr>
              <a:t>with</a:t>
            </a:r>
            <a:r>
              <a:rPr lang="de-DE" sz="3500" dirty="0">
                <a:solidFill>
                  <a:srgbClr val="002754"/>
                </a:solidFill>
              </a:rPr>
              <a:t> Docker, Kubernetes and Helm</a:t>
            </a:r>
          </a:p>
        </p:txBody>
      </p:sp>
      <p:sp>
        <p:nvSpPr>
          <p:cNvPr id="19461" name="Textfeld 6"/>
          <p:cNvSpPr txBox="1">
            <a:spLocks noChangeArrowheads="1"/>
          </p:cNvSpPr>
          <p:nvPr/>
        </p:nvSpPr>
        <p:spPr bwMode="auto">
          <a:xfrm>
            <a:off x="3492500" y="4587875"/>
            <a:ext cx="47513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1400" dirty="0">
                <a:solidFill>
                  <a:srgbClr val="002754"/>
                </a:solidFill>
              </a:rPr>
              <a:t>tt.mm.2020, Bastian Drüsedow</a:t>
            </a:r>
          </a:p>
        </p:txBody>
      </p:sp>
      <p:pic>
        <p:nvPicPr>
          <p:cNvPr id="6" name="Grafik 5" descr="Bild1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163781-D920-4D5C-97AC-AA794FCD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50" b="0" dirty="0">
                <a:hlinkClick r:id="rId2"/>
              </a:rPr>
              <a:t>https://github.com/bdruesedow/kubernetes-workshop#deployment-with-docker</a:t>
            </a:r>
            <a:endParaRPr lang="en-GB" sz="105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050" b="0" dirty="0"/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>
                <a:solidFill>
                  <a:srgbClr val="003882"/>
                </a:solidFill>
                <a:cs typeface="+mn-cs"/>
              </a:rPr>
              <a:t>greeting-service: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Build greeting-service with </a:t>
            </a:r>
            <a:r>
              <a:rPr lang="en-GB" sz="1100" b="0" dirty="0" err="1"/>
              <a:t>gradlew</a:t>
            </a:r>
            <a:endParaRPr lang="en-GB" sz="1100" b="0" dirty="0"/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Build the </a:t>
            </a:r>
            <a:r>
              <a:rPr lang="en-GB" sz="1100" b="0" dirty="0" err="1"/>
              <a:t>Dockerimage</a:t>
            </a:r>
            <a:r>
              <a:rPr lang="en-GB" sz="1100" b="0" dirty="0"/>
              <a:t> for greeting-service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Create a network for communication with a MySQL-Database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Deploy a MySQL Database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Deploy greeting-service and test</a:t>
            </a:r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endParaRPr lang="en-GB" sz="1100" dirty="0"/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 startAt="2"/>
            </a:pPr>
            <a:r>
              <a:rPr lang="en-GB" sz="1100" b="0" dirty="0" err="1"/>
              <a:t>helloworld</a:t>
            </a:r>
            <a:r>
              <a:rPr lang="en-GB" sz="1100" b="0" dirty="0"/>
              <a:t>-service: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Build </a:t>
            </a:r>
            <a:r>
              <a:rPr lang="en-GB" sz="1100" b="0" dirty="0" err="1"/>
              <a:t>helloworld</a:t>
            </a:r>
            <a:r>
              <a:rPr lang="en-GB" sz="1100" b="0" dirty="0"/>
              <a:t>-service with </a:t>
            </a:r>
            <a:r>
              <a:rPr lang="en-GB" sz="1100" b="0" dirty="0" err="1"/>
              <a:t>gradlew</a:t>
            </a:r>
            <a:r>
              <a:rPr lang="en-GB" sz="1100" b="0" dirty="0"/>
              <a:t> and write </a:t>
            </a:r>
            <a:r>
              <a:rPr lang="en-GB" sz="1100" b="0" dirty="0" err="1"/>
              <a:t>Dockerfile</a:t>
            </a:r>
            <a:r>
              <a:rPr lang="en-GB" sz="1100" b="0" dirty="0"/>
              <a:t> for the 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Build the </a:t>
            </a:r>
            <a:r>
              <a:rPr lang="en-GB" sz="1100" b="0" dirty="0" err="1"/>
              <a:t>Dockerimage</a:t>
            </a:r>
            <a:r>
              <a:rPr lang="en-GB" sz="1100" b="0" dirty="0"/>
              <a:t> for </a:t>
            </a:r>
            <a:r>
              <a:rPr lang="en-GB" sz="1100" b="0" dirty="0" err="1"/>
              <a:t>helloworld</a:t>
            </a:r>
            <a:r>
              <a:rPr lang="en-GB" sz="1100" b="0" dirty="0"/>
              <a:t>-service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/>
              <a:t>Deploy the greeting service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F1BFD4-F21C-47B2-A798-51AF739D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046375" cy="431614"/>
          </a:xfrm>
        </p:spPr>
        <p:txBody>
          <a:bodyPr/>
          <a:lstStyle/>
          <a:p>
            <a:r>
              <a:rPr lang="de-DE" dirty="0"/>
              <a:t>Docker − Hands-On (45 min)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E9EC49-B2F1-4482-A25A-938DBA885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3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BD99D3-B1ED-4171-925D-30C1C11D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975569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F4E703-914A-4552-AA6A-03E1639A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347614"/>
            <a:ext cx="3286548" cy="3242035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8F83B93-5A7B-46E9-944C-43AD6239B146}"/>
              </a:ext>
            </a:extLst>
          </p:cNvPr>
          <p:cNvSpPr/>
          <p:nvPr/>
        </p:nvSpPr>
        <p:spPr>
          <a:xfrm rot="10800000">
            <a:off x="5372477" y="1779662"/>
            <a:ext cx="201636" cy="1872208"/>
          </a:xfrm>
          <a:prstGeom prst="leftBrac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1281609C-4E79-45FC-8065-1126A5E5D31F}"/>
              </a:ext>
            </a:extLst>
          </p:cNvPr>
          <p:cNvSpPr/>
          <p:nvPr/>
        </p:nvSpPr>
        <p:spPr>
          <a:xfrm rot="10800000">
            <a:off x="5367198" y="3755691"/>
            <a:ext cx="201636" cy="833958"/>
          </a:xfrm>
          <a:prstGeom prst="leftBrac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38611-6180-4045-AF5D-EA48CB8DF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17548"/>
            <a:ext cx="720080" cy="99643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AB4DAB3-0CB9-4D26-95AC-00D68AFC9416}"/>
              </a:ext>
            </a:extLst>
          </p:cNvPr>
          <p:cNvSpPr/>
          <p:nvPr/>
        </p:nvSpPr>
        <p:spPr>
          <a:xfrm>
            <a:off x="5658451" y="3717194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39F6F9-FCBA-4D2A-8994-00BC6BCD018C}"/>
              </a:ext>
            </a:extLst>
          </p:cNvPr>
          <p:cNvSpPr/>
          <p:nvPr/>
        </p:nvSpPr>
        <p:spPr>
          <a:xfrm>
            <a:off x="5870338" y="4328036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FA5843A-EA7C-4E3D-A2C6-CAC45000BE02}"/>
              </a:ext>
            </a:extLst>
          </p:cNvPr>
          <p:cNvSpPr/>
          <p:nvPr/>
        </p:nvSpPr>
        <p:spPr>
          <a:xfrm>
            <a:off x="6045454" y="4328036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6F0B494-6DAB-468D-BF7E-70CFE6BAF568}"/>
              </a:ext>
            </a:extLst>
          </p:cNvPr>
          <p:cNvSpPr/>
          <p:nvPr/>
        </p:nvSpPr>
        <p:spPr>
          <a:xfrm>
            <a:off x="6215649" y="4327594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F27F0A-B9DD-4162-A501-7D96BBD00441}"/>
              </a:ext>
            </a:extLst>
          </p:cNvPr>
          <p:cNvSpPr/>
          <p:nvPr/>
        </p:nvSpPr>
        <p:spPr>
          <a:xfrm>
            <a:off x="5870338" y="415543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CA87A9-EB70-4896-B989-51FD447B7811}"/>
              </a:ext>
            </a:extLst>
          </p:cNvPr>
          <p:cNvSpPr/>
          <p:nvPr/>
        </p:nvSpPr>
        <p:spPr>
          <a:xfrm>
            <a:off x="6045454" y="415543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1C72C2-E9BD-4EDA-8EC8-1B26A20BD9E3}"/>
              </a:ext>
            </a:extLst>
          </p:cNvPr>
          <p:cNvSpPr/>
          <p:nvPr/>
        </p:nvSpPr>
        <p:spPr>
          <a:xfrm>
            <a:off x="5870338" y="3986035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1CEEC0-A86F-410B-A6B6-32CAD35A0979}"/>
              </a:ext>
            </a:extLst>
          </p:cNvPr>
          <p:cNvSpPr/>
          <p:nvPr/>
        </p:nvSpPr>
        <p:spPr>
          <a:xfrm rot="2103210">
            <a:off x="6067473" y="3952422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DEEAD6E-6E8E-43BB-BB49-1A931EA5792C}"/>
              </a:ext>
            </a:extLst>
          </p:cNvPr>
          <p:cNvSpPr/>
          <p:nvPr/>
        </p:nvSpPr>
        <p:spPr>
          <a:xfrm rot="20245546">
            <a:off x="6240474" y="4117290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1E3A9D-430C-4DF2-9F69-AEF5055E6824}"/>
              </a:ext>
            </a:extLst>
          </p:cNvPr>
          <p:cNvSpPr/>
          <p:nvPr/>
        </p:nvSpPr>
        <p:spPr>
          <a:xfrm rot="5051977">
            <a:off x="6263254" y="3920694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7649280-0752-4F67-A663-8B4A1BA87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2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BD99D3-B1ED-4171-925D-30C1C11D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607426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- Demonstration</a:t>
            </a:r>
            <a:endParaRPr lang="en-GB" dirty="0"/>
          </a:p>
        </p:txBody>
      </p:sp>
      <p:pic>
        <p:nvPicPr>
          <p:cNvPr id="2" name="compose">
            <a:hlinkClick r:id="" action="ppaction://media"/>
            <a:extLst>
              <a:ext uri="{FF2B5EF4-FFF2-40B4-BE49-F238E27FC236}">
                <a16:creationId xmlns:a16="http://schemas.microsoft.com/office/drawing/2014/main" id="{5D0961C7-6801-41B2-AA22-23E5CC7C1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987136"/>
            <a:ext cx="8641655" cy="389624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024CEE-D8D6-4A52-90E1-7AC6E716F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6F77A019-FAEB-4366-B71D-CF350E784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1515779"/>
              </p:ext>
            </p:extLst>
          </p:nvPr>
        </p:nvGraphicFramePr>
        <p:xfrm>
          <a:off x="395288" y="1131888"/>
          <a:ext cx="8353426" cy="35625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76713">
                  <a:extLst>
                    <a:ext uri="{9D8B030D-6E8A-4147-A177-3AD203B41FA5}">
                      <a16:colId xmlns:a16="http://schemas.microsoft.com/office/drawing/2014/main" val="585536870"/>
                    </a:ext>
                  </a:extLst>
                </a:gridCol>
                <a:gridCol w="4176713">
                  <a:extLst>
                    <a:ext uri="{9D8B030D-6E8A-4147-A177-3AD203B41FA5}">
                      <a16:colId xmlns:a16="http://schemas.microsoft.com/office/drawing/2014/main" val="3986089465"/>
                    </a:ext>
                  </a:extLst>
                </a:gridCol>
              </a:tblGrid>
              <a:tr h="1079822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993395"/>
                  </a:ext>
                </a:extLst>
              </a:tr>
              <a:tr h="24827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to run multiple containers at once, without starting them </a:t>
                      </a:r>
                      <a:r>
                        <a:rPr lang="en-US" sz="1600" noProof="0" dirty="0" err="1"/>
                        <a:t>seperately</a:t>
                      </a:r>
                      <a:r>
                        <a:rPr lang="en-US" sz="160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start multiple containers </a:t>
                      </a:r>
                      <a:r>
                        <a:rPr lang="en-US" sz="1600" b="0" noProof="0" dirty="0"/>
                        <a:t>on the </a:t>
                      </a:r>
                      <a:r>
                        <a:rPr lang="en-US" sz="1600" b="1" noProof="0" dirty="0"/>
                        <a:t>same host</a:t>
                      </a:r>
                      <a:r>
                        <a:rPr lang="en-US" sz="1600" b="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b="0" noProof="0" dirty="0"/>
                        <a:t>you want so setup the environment for unit tests.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to run complex applications on </a:t>
                      </a:r>
                      <a:r>
                        <a:rPr lang="en-US" sz="1600" b="1" noProof="0" dirty="0"/>
                        <a:t>multiple hosts</a:t>
                      </a:r>
                      <a:r>
                        <a:rPr lang="en-US" sz="160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a scalable application.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automatic restart when a container crashes.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container networking.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386915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8D502E4D-44CF-4935-A647-C13B40F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93714" cy="431614"/>
          </a:xfrm>
        </p:spPr>
        <p:txBody>
          <a:bodyPr/>
          <a:lstStyle/>
          <a:p>
            <a:r>
              <a:rPr lang="de-DE" dirty="0" err="1"/>
              <a:t>Compose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Kubernetes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10BC1F-D8F5-4628-8996-8066854A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94" y="1228805"/>
            <a:ext cx="943882" cy="91556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367A9CC-0A3B-4F8A-86CA-3BE85506DD1E}"/>
              </a:ext>
            </a:extLst>
          </p:cNvPr>
          <p:cNvSpPr txBox="1"/>
          <p:nvPr/>
        </p:nvSpPr>
        <p:spPr>
          <a:xfrm>
            <a:off x="1850822" y="1579603"/>
            <a:ext cx="272117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600" dirty="0"/>
              <a:t>Use </a:t>
            </a:r>
            <a:r>
              <a:rPr lang="de-DE" sz="1600" dirty="0" err="1"/>
              <a:t>Compose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…</a:t>
            </a:r>
            <a:endParaRPr lang="en-GB" sz="1600" dirty="0" err="1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E4F01-8872-4CEB-B207-84D30B3368D1}"/>
              </a:ext>
            </a:extLst>
          </p:cNvPr>
          <p:cNvSpPr txBox="1"/>
          <p:nvPr/>
        </p:nvSpPr>
        <p:spPr>
          <a:xfrm>
            <a:off x="6027534" y="1579602"/>
            <a:ext cx="272117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600" dirty="0"/>
              <a:t>Use Kubernetes </a:t>
            </a:r>
            <a:r>
              <a:rPr lang="de-DE" sz="1600" dirty="0" err="1"/>
              <a:t>when</a:t>
            </a:r>
            <a:r>
              <a:rPr lang="de-DE" sz="1600" dirty="0"/>
              <a:t>…</a:t>
            </a:r>
            <a:endParaRPr lang="en-GB" sz="1600" dirty="0" err="1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68E7864-0F6A-4D25-B3A1-F8DF0B921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F00A22-D3B5-44C5-9BB8-003FEC653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5" y="1188373"/>
            <a:ext cx="990166" cy="9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3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000724" cy="2174580"/>
          </a:xfrm>
        </p:spPr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Orchestrating containers is the next logical step after containerizing applications.</a:t>
            </a:r>
          </a:p>
          <a:p>
            <a:r>
              <a:rPr lang="en-GB" b="0" dirty="0">
                <a:solidFill>
                  <a:srgbClr val="003882"/>
                </a:solidFill>
              </a:rPr>
              <a:t>Kubernetes (K8s) is the “best-of-breed” of orchestration tools.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E01779-5DB2-4E2F-B8E2-F00E47794E6C}"/>
              </a:ext>
            </a:extLst>
          </p:cNvPr>
          <p:cNvSpPr txBox="1"/>
          <p:nvPr/>
        </p:nvSpPr>
        <p:spPr>
          <a:xfrm>
            <a:off x="539552" y="2220448"/>
            <a:ext cx="4896544" cy="2055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GB" sz="1400" dirty="0">
              <a:solidFill>
                <a:srgbClr val="00388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Kubernetes is the Greek word for “Captain”.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Designed by Google (2014) and now maintained by the Cloud Native Computing Foundation (CNCF)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K8s aims to provide a platform for automating deployment, scaling, operations and monitoring of application containers across a cluster of hosts.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016425-16F5-4A43-BA9C-B04B97860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58" y="2313705"/>
            <a:ext cx="2979663" cy="198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D87531-9B28-4D1D-95DC-16A7D8095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36E1EB-B064-474B-8F65-AD58245AC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4176522" cy="1656204"/>
          </a:xfrm>
        </p:spPr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Kubernetes: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+ powerful </a:t>
            </a:r>
            <a:r>
              <a:rPr lang="de-DE" sz="1400" b="0" dirty="0" err="1">
                <a:solidFill>
                  <a:srgbClr val="003882"/>
                </a:solidFill>
              </a:rPr>
              <a:t>orchestration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tool</a:t>
            </a:r>
            <a:endParaRPr lang="de-DE" sz="1400" b="0" dirty="0">
              <a:solidFill>
                <a:srgbClr val="003882"/>
              </a:solidFill>
            </a:endParaRPr>
          </a:p>
          <a:p>
            <a:r>
              <a:rPr lang="de-DE" sz="1400" b="0" dirty="0">
                <a:solidFill>
                  <a:srgbClr val="003882"/>
                </a:solidFill>
              </a:rPr>
              <a:t>+ extensible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+ </a:t>
            </a:r>
            <a:r>
              <a:rPr lang="de-DE" sz="1400" b="0" dirty="0" err="1">
                <a:solidFill>
                  <a:srgbClr val="003882"/>
                </a:solidFill>
              </a:rPr>
              <a:t>advanced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features</a:t>
            </a:r>
            <a:endParaRPr lang="de-DE" sz="1400" b="0" dirty="0">
              <a:solidFill>
                <a:srgbClr val="003882"/>
              </a:solidFill>
            </a:endParaRPr>
          </a:p>
          <a:p>
            <a:r>
              <a:rPr lang="de-DE" sz="1400" b="0" dirty="0">
                <a:solidFill>
                  <a:srgbClr val="003882"/>
                </a:solidFill>
              </a:rPr>
              <a:t>- </a:t>
            </a:r>
            <a:r>
              <a:rPr lang="de-DE" sz="1400" b="0" dirty="0" err="1">
                <a:solidFill>
                  <a:srgbClr val="003882"/>
                </a:solidFill>
              </a:rPr>
              <a:t>challenging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setup</a:t>
            </a:r>
            <a:endParaRPr lang="de-DE" sz="1400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546D2C-5ABC-4CD7-AB25-E2DAA1CE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4955936" cy="431614"/>
          </a:xfrm>
        </p:spPr>
        <p:txBody>
          <a:bodyPr/>
          <a:lstStyle/>
          <a:p>
            <a:r>
              <a:rPr lang="de-DE" dirty="0"/>
              <a:t>Kubernetes </a:t>
            </a:r>
            <a:r>
              <a:rPr lang="de-DE" dirty="0" err="1"/>
              <a:t>vs</a:t>
            </a:r>
            <a:r>
              <a:rPr lang="de-DE" dirty="0"/>
              <a:t> Docker </a:t>
            </a:r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Apache </a:t>
            </a:r>
            <a:r>
              <a:rPr lang="de-DE" dirty="0" err="1"/>
              <a:t>Mesos</a:t>
            </a:r>
            <a:endParaRPr lang="en-GB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E4CEE75-E26C-46BB-8DF8-60ED12F00E27}"/>
              </a:ext>
            </a:extLst>
          </p:cNvPr>
          <p:cNvSpPr txBox="1">
            <a:spLocks/>
          </p:cNvSpPr>
          <p:nvPr/>
        </p:nvSpPr>
        <p:spPr bwMode="auto">
          <a:xfrm>
            <a:off x="4679996" y="1131136"/>
            <a:ext cx="4176522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Docker Swarm: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built-in Docker tool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simple to setup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- not as extensible as Kubernetes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F4160A5-9F92-4E59-ACE9-08BDCDD9F062}"/>
              </a:ext>
            </a:extLst>
          </p:cNvPr>
          <p:cNvSpPr txBox="1">
            <a:spLocks/>
          </p:cNvSpPr>
          <p:nvPr/>
        </p:nvSpPr>
        <p:spPr bwMode="auto">
          <a:xfrm>
            <a:off x="2483738" y="3076209"/>
            <a:ext cx="4392517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Apache Mesos: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can also run multiple complicated applications (e.g. Multiple Kubernetes clusters)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3E719B-5516-49BD-9C07-CA009FF7B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Kubernetes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groups containers and resources into logical units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automates the deployment, scaling and management of containers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keeps the modularity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simplifies large deployments and update of software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86184-9377-4A6C-962B-8581441D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C446FF-9692-44BF-93FA-0569C1E4D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2659" y="3352788"/>
            <a:ext cx="3615863" cy="13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41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Cluster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76466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D3058C-03C8-4050-BA2B-BC587FD9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495" y="1707654"/>
            <a:ext cx="3376535" cy="27310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958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K8s coordinates a cluster of computers that are connected to work as a single unit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Nodes are VM’s or physical Computers that serves as a worker machine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Master Node manages the whole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Worker Nodes host the running applications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1CC97B-9939-4FF8-BB4D-7B80103BC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Deployments: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43012" y="2209562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create and update instances of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Managed by the master Node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Schedules application instances onto individual nodes in the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Instances are monitored to provide a self-healing mechanism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0DB101-5FDE-4E5D-B156-DEB87163D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241" y="1712937"/>
            <a:ext cx="3376535" cy="27310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DFFA76A-5A10-4208-9A7F-ABDC4B1F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Pods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 is a group of one or more application containers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Pods run on Nodes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Includes volumes, IP address and information about how to run each container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Node can contain many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394AEE-69C3-421B-8C73-5F974D95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43" y="1707654"/>
            <a:ext cx="3278277" cy="28099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6773475-507C-402F-8A56-FF062C63D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84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67544" y="1279598"/>
            <a:ext cx="4968800" cy="323636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Containers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Building applications with Jenkins pipelines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Orchestration Tools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Helm</a:t>
            </a:r>
            <a:endParaRPr lang="en-US" dirty="0">
              <a:solidFill>
                <a:srgbClr val="0038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Hands-On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4312094-3047-42E3-9A8D-AB74B42C7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49" y="1219196"/>
            <a:ext cx="3390968" cy="378686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Services: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2509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Service is an abstraction layer which defines a logical set of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Enables internal and external traffic exposure, load balancing and service discovery for the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 types: </a:t>
            </a:r>
            <a:r>
              <a:rPr lang="en-GB" sz="1400" dirty="0" err="1"/>
              <a:t>ClusterIP</a:t>
            </a:r>
            <a:r>
              <a:rPr lang="en-GB" sz="1400" dirty="0"/>
              <a:t>, </a:t>
            </a:r>
            <a:r>
              <a:rPr lang="en-GB" sz="1400" dirty="0" err="1"/>
              <a:t>NodePort</a:t>
            </a:r>
            <a:r>
              <a:rPr lang="en-GB" sz="1400" dirty="0"/>
              <a:t>, </a:t>
            </a:r>
            <a:r>
              <a:rPr lang="en-GB" sz="1400" dirty="0" err="1"/>
              <a:t>LoadBalancer</a:t>
            </a:r>
            <a:r>
              <a:rPr lang="en-GB" sz="1400" dirty="0"/>
              <a:t>, </a:t>
            </a:r>
            <a:r>
              <a:rPr lang="en-GB" sz="1400" dirty="0" err="1"/>
              <a:t>ExternalName</a:t>
            </a:r>
            <a:endParaRPr lang="en-GB" sz="1400" dirty="0"/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Allows Pods to die and replicate without impacting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7E1699-8E04-477B-861D-EC959FF56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15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Secrets</a:t>
            </a:r>
            <a:r>
              <a:rPr lang="de-DE" b="0" dirty="0">
                <a:solidFill>
                  <a:srgbClr val="003882"/>
                </a:solidFill>
              </a:rPr>
              <a:t>: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Contain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small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amount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of</a:t>
            </a:r>
            <a:r>
              <a:rPr lang="de-DE" sz="1400" b="0" dirty="0">
                <a:solidFill>
                  <a:srgbClr val="003882"/>
                </a:solidFill>
              </a:rPr>
              <a:t> sensitive </a:t>
            </a:r>
            <a:r>
              <a:rPr lang="de-DE" sz="1400" b="0" dirty="0" err="1">
                <a:solidFill>
                  <a:srgbClr val="003882"/>
                </a:solidFill>
              </a:rPr>
              <a:t>data</a:t>
            </a:r>
            <a:r>
              <a:rPr lang="en-GB" sz="1400" b="0" dirty="0">
                <a:solidFill>
                  <a:srgbClr val="003882"/>
                </a:solidFill>
              </a:rPr>
              <a:t> (password, token,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Can be created by a user or the system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dirty="0">
                <a:solidFill>
                  <a:srgbClr val="003882"/>
                </a:solidFill>
              </a:rPr>
              <a:t>Ingress</a:t>
            </a:r>
            <a:r>
              <a:rPr lang="en-GB" b="0" dirty="0">
                <a:solidFill>
                  <a:srgbClr val="003882"/>
                </a:solidFill>
              </a:rPr>
              <a:t>: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Exposes HTTP and HTTPS routes from outside the cluster to services in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Controlled by rules defined on the Ingress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11B763-1326-4C26-B386-CF54C3B4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2E3797E-2B93-42EE-AB49-AAA43819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21" y="1419622"/>
            <a:ext cx="3779431" cy="343584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7FF5C8-FC9D-4297-8DED-1033DF280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290635D-9965-48A6-86D9-36AB3F1E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328" y="1419622"/>
            <a:ext cx="3779432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9F2FE0-A6E8-4815-AFB1-9B883C5E6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315417-F65C-424E-8396-20599D37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55" y="1419622"/>
            <a:ext cx="3779431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63AFCA-CBCE-4DBB-9B3C-BD209DBC93CD}"/>
              </a:ext>
            </a:extLst>
          </p:cNvPr>
          <p:cNvSpPr txBox="1"/>
          <p:nvPr/>
        </p:nvSpPr>
        <p:spPr>
          <a:xfrm flipH="1">
            <a:off x="4143545" y="1563638"/>
            <a:ext cx="4490541" cy="444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</a:t>
            </a:r>
            <a:r>
              <a:rPr lang="en-GB" sz="1400" b="1" dirty="0"/>
              <a:t> zero downtime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CC361F-9097-4074-9164-2A265A6FB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AE120F-BAC7-43BB-A616-53FAC66A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964" y="1419621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ACA434-45A0-47AD-A6C2-664BFB679342}"/>
              </a:ext>
            </a:extLst>
          </p:cNvPr>
          <p:cNvSpPr txBox="1"/>
          <p:nvPr/>
        </p:nvSpPr>
        <p:spPr>
          <a:xfrm flipH="1">
            <a:off x="4143545" y="1563638"/>
            <a:ext cx="4490541" cy="131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AC86F0-DB5E-4F30-A6F8-6471A134E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D387A5-D772-4EE0-B289-508D7CA4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19" y="1419622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EAC01-6061-4D8F-880D-200050AD4F09}"/>
              </a:ext>
            </a:extLst>
          </p:cNvPr>
          <p:cNvSpPr txBox="1"/>
          <p:nvPr/>
        </p:nvSpPr>
        <p:spPr>
          <a:xfrm flipH="1">
            <a:off x="4143545" y="1563638"/>
            <a:ext cx="4490541" cy="1547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19F46C-24F2-42DA-B2C5-FB37B1A12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ED9773-0CB6-4909-931C-42FE4EB975C6}"/>
              </a:ext>
            </a:extLst>
          </p:cNvPr>
          <p:cNvSpPr txBox="1"/>
          <p:nvPr/>
        </p:nvSpPr>
        <p:spPr>
          <a:xfrm flipH="1">
            <a:off x="4143545" y="1563638"/>
            <a:ext cx="4490541" cy="2099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Services will route the traffic only on available pods until the update is finished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7E9376-580B-4770-A8C1-3CA95DFA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020" y="1419622"/>
            <a:ext cx="3779433" cy="343584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45B3-81F3-4210-ABCB-0D34EF36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50983E9-54FE-4203-8153-D48A6929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464" y="1131888"/>
            <a:ext cx="6913073" cy="360045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306BC37-0D86-47EE-B7E3-F7E9AE2F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479186" cy="431614"/>
          </a:xfrm>
        </p:spPr>
        <p:txBody>
          <a:bodyPr/>
          <a:lstStyle/>
          <a:p>
            <a:r>
              <a:rPr lang="de-DE" dirty="0"/>
              <a:t>Kubernetes − Hands-On (45 min)</a:t>
            </a:r>
            <a:endParaRPr lang="en-GB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E1EC00-5AEB-4E3E-B0E0-B02D96CBAD08}"/>
              </a:ext>
            </a:extLst>
          </p:cNvPr>
          <p:cNvSpPr/>
          <p:nvPr/>
        </p:nvSpPr>
        <p:spPr>
          <a:xfrm>
            <a:off x="899592" y="1377706"/>
            <a:ext cx="7310664" cy="15500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299674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Charts:</a:t>
            </a:r>
            <a:r>
              <a:rPr lang="de-DE" sz="1400" b="0" dirty="0">
                <a:solidFill>
                  <a:srgbClr val="003882"/>
                </a:solidFill>
              </a:rPr>
              <a:t> Developers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modify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existing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create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their</a:t>
            </a:r>
            <a:r>
              <a:rPr lang="de-DE" sz="1400" b="0" dirty="0">
                <a:solidFill>
                  <a:srgbClr val="003882"/>
                </a:solidFill>
              </a:rPr>
              <a:t> 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Simlifies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K8s </a:t>
            </a:r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Deployments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DE" sz="1400" b="0" dirty="0">
                <a:solidFill>
                  <a:srgbClr val="003882"/>
                </a:solidFill>
              </a:rPr>
              <a:t>Helm </a:t>
            </a:r>
            <a:r>
              <a:rPr lang="de-DE" sz="1400" b="0" dirty="0" err="1">
                <a:solidFill>
                  <a:srgbClr val="003882"/>
                </a:solidFill>
              </a:rPr>
              <a:t>releases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make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much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easier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deploy </a:t>
            </a:r>
            <a:r>
              <a:rPr lang="de-DE" sz="1400" b="0" dirty="0" err="1">
                <a:solidFill>
                  <a:srgbClr val="003882"/>
                </a:solidFill>
              </a:rPr>
              <a:t>apps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a K8s </a:t>
            </a:r>
            <a:r>
              <a:rPr lang="de-DE" sz="1400" b="0" dirty="0" err="1">
                <a:solidFill>
                  <a:srgbClr val="003882"/>
                </a:solidFill>
              </a:rPr>
              <a:t>cluster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Mudularity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DE" sz="1400" b="0" dirty="0" err="1">
                <a:solidFill>
                  <a:srgbClr val="003882"/>
                </a:solidFill>
              </a:rPr>
              <a:t>Allows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community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provide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preconfigured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apps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extended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configured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own </a:t>
            </a:r>
            <a:r>
              <a:rPr lang="de-DE" sz="1400" b="0" dirty="0" err="1">
                <a:solidFill>
                  <a:srgbClr val="003882"/>
                </a:solidFill>
              </a:rPr>
              <a:t>needs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8106" cy="431614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Helm?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2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96C562-73C7-4BB7-9E6F-D4ADEF35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Make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delivery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process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faster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easier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Introduce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important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technologies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tools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for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microservice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deployment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276C0F3-01E4-42C9-9C23-ED7ADE49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318338" cy="431614"/>
          </a:xfrm>
        </p:spPr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5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9C9DC6-F32F-4BC8-84A0-AEFD0863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is package manager for K8s, analogous to Apt or Yum in Linux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uses Charts as packages of pre-configured Kubernetes resources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makes Kubernetes Deployments </a:t>
            </a:r>
            <a:r>
              <a:rPr lang="en-GB" sz="1400" dirty="0">
                <a:solidFill>
                  <a:srgbClr val="003882"/>
                </a:solidFill>
              </a:rPr>
              <a:t>reproduceable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can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install software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automatically install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upgrade software (rolling upgrade)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configure software deployments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fetch software packages from repositories</a:t>
            </a:r>
          </a:p>
          <a:p>
            <a:endParaRPr lang="en-GB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075F2A-3654-4577-84FD-7395326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995353" cy="431614"/>
          </a:xfrm>
        </p:spPr>
        <p:txBody>
          <a:bodyPr/>
          <a:lstStyle/>
          <a:p>
            <a:r>
              <a:rPr lang="de-DE" dirty="0"/>
              <a:t>Helm – Kubernetes package manager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654B56-8C26-4395-9EC9-06F67C08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63638"/>
            <a:ext cx="3313062" cy="33130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8F003C-E971-43B2-8D6C-4B67AA79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Chart?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directory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YAML </a:t>
            </a:r>
            <a:r>
              <a:rPr lang="de-DE" sz="1400" b="0" dirty="0" err="1">
                <a:solidFill>
                  <a:srgbClr val="003882"/>
                </a:solidFill>
              </a:rPr>
              <a:t>files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provides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automation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Kubernetes </a:t>
            </a:r>
            <a:r>
              <a:rPr lang="de-DE" sz="1400" b="0" dirty="0" err="1">
                <a:solidFill>
                  <a:srgbClr val="003882"/>
                </a:solidFill>
              </a:rPr>
              <a:t>objects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any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given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application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version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description</a:t>
            </a:r>
            <a:r>
              <a:rPr lang="de-DE" sz="1400" b="0" dirty="0">
                <a:solidFill>
                  <a:srgbClr val="003882"/>
                </a:solidFill>
              </a:rPr>
              <a:t> and </a:t>
            </a:r>
            <a:r>
              <a:rPr lang="de-DE" sz="1400" b="0" dirty="0" err="1">
                <a:solidFill>
                  <a:srgbClr val="003882"/>
                </a:solidFill>
              </a:rPr>
              <a:t>sources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</a:p>
          <a:p>
            <a:r>
              <a:rPr lang="de-DE" sz="1400" b="0" dirty="0" err="1">
                <a:solidFill>
                  <a:srgbClr val="003882"/>
                </a:solidFill>
              </a:rPr>
              <a:t>are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required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download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software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build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default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values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. These </a:t>
            </a:r>
          </a:p>
          <a:p>
            <a:r>
              <a:rPr lang="de-DE" sz="1400" b="0" dirty="0" err="1">
                <a:solidFill>
                  <a:srgbClr val="003882"/>
                </a:solidFill>
              </a:rPr>
              <a:t>values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overridden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users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during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helm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install</a:t>
            </a:r>
            <a:r>
              <a:rPr lang="de-DE" sz="1400" b="0" dirty="0">
                <a:solidFill>
                  <a:srgbClr val="003882"/>
                </a:solidFill>
              </a:rPr>
              <a:t>/upgrade.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B69CA0-5A7D-415E-B9EC-8DA0778BC916}"/>
              </a:ext>
            </a:extLst>
          </p:cNvPr>
          <p:cNvSpPr txBox="1"/>
          <p:nvPr/>
        </p:nvSpPr>
        <p:spPr>
          <a:xfrm>
            <a:off x="6023112" y="2355726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CEA9E88-8967-4E89-B085-7AACCC1A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8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5256642" cy="3600450"/>
          </a:xfrm>
        </p:spPr>
        <p:txBody>
          <a:bodyPr/>
          <a:lstStyle/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configmap.yaml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of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configurations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mounted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other</a:t>
            </a:r>
            <a:r>
              <a:rPr lang="de-DE" sz="1400" b="0" dirty="0">
                <a:solidFill>
                  <a:srgbClr val="003882"/>
                </a:solidFill>
              </a:rPr>
              <a:t> K8s </a:t>
            </a:r>
            <a:r>
              <a:rPr lang="de-DE" sz="1400" b="0" dirty="0" err="1">
                <a:solidFill>
                  <a:srgbClr val="003882"/>
                </a:solidFill>
              </a:rPr>
              <a:t>ressources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ressource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creating</a:t>
            </a:r>
            <a:r>
              <a:rPr lang="de-DE" sz="1400" b="0" dirty="0">
                <a:solidFill>
                  <a:srgbClr val="003882"/>
                </a:solidFill>
              </a:rPr>
              <a:t> a K8s </a:t>
            </a:r>
            <a:r>
              <a:rPr lang="de-DE" sz="1400" b="0" dirty="0" err="1">
                <a:solidFill>
                  <a:srgbClr val="003882"/>
                </a:solidFill>
              </a:rPr>
              <a:t>deployment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container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port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volume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mounts</a:t>
            </a:r>
            <a:r>
              <a:rPr lang="de-DE" sz="1400" b="0" dirty="0">
                <a:solidFill>
                  <a:srgbClr val="003882"/>
                </a:solidFill>
              </a:rPr>
              <a:t>, etc. </a:t>
            </a:r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ressource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creating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service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endpoint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your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deployment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61153A-3F08-4E5C-8484-723AA07AABB4}"/>
              </a:ext>
            </a:extLst>
          </p:cNvPr>
          <p:cNvSpPr txBox="1"/>
          <p:nvPr/>
        </p:nvSpPr>
        <p:spPr>
          <a:xfrm>
            <a:off x="6023112" y="2355726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6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Client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command</a:t>
            </a:r>
            <a:r>
              <a:rPr lang="de-DE" b="0" dirty="0">
                <a:solidFill>
                  <a:srgbClr val="003882"/>
                </a:solidFill>
              </a:rPr>
              <a:t>-line </a:t>
            </a:r>
            <a:r>
              <a:rPr lang="de-DE" b="0" dirty="0" err="1">
                <a:solidFill>
                  <a:srgbClr val="003882"/>
                </a:solidFill>
              </a:rPr>
              <a:t>client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end </a:t>
            </a:r>
            <a:r>
              <a:rPr lang="de-DE" b="0" dirty="0" err="1">
                <a:solidFill>
                  <a:srgbClr val="003882"/>
                </a:solidFill>
              </a:rPr>
              <a:t>users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>
                <a:solidFill>
                  <a:srgbClr val="003882"/>
                </a:solidFill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Local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development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>
                <a:solidFill>
                  <a:srgbClr val="003882"/>
                </a:solidFill>
              </a:rPr>
              <a:t>Managing </a:t>
            </a:r>
            <a:r>
              <a:rPr lang="de-DE" sz="1400" b="0" dirty="0" err="1">
                <a:solidFill>
                  <a:srgbClr val="003882"/>
                </a:solidFill>
              </a:rPr>
              <a:t>repositories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>
                <a:solidFill>
                  <a:srgbClr val="003882"/>
                </a:solidFill>
              </a:rPr>
              <a:t>Managing </a:t>
            </a:r>
            <a:r>
              <a:rPr lang="de-DE" sz="1400" b="0" dirty="0" err="1">
                <a:solidFill>
                  <a:srgbClr val="003882"/>
                </a:solidFill>
              </a:rPr>
              <a:t>releases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Interfaceing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Helm </a:t>
            </a:r>
            <a:r>
              <a:rPr lang="de-DE" sz="1400" b="0" dirty="0" err="1">
                <a:solidFill>
                  <a:srgbClr val="003882"/>
                </a:solidFill>
              </a:rPr>
              <a:t>library</a:t>
            </a:r>
            <a:r>
              <a:rPr lang="de-DE" sz="1400" b="0" dirty="0">
                <a:solidFill>
                  <a:srgbClr val="003882"/>
                </a:solidFill>
              </a:rPr>
              <a:t> (</a:t>
            </a:r>
            <a:r>
              <a:rPr lang="de-DE" sz="1400" b="0" dirty="0" err="1">
                <a:solidFill>
                  <a:srgbClr val="003882"/>
                </a:solidFill>
              </a:rPr>
              <a:t>upload</a:t>
            </a:r>
            <a:r>
              <a:rPr lang="de-DE" sz="1400" b="0" dirty="0">
                <a:solidFill>
                  <a:srgbClr val="003882"/>
                </a:solidFill>
              </a:rPr>
              <a:t>/</a:t>
            </a:r>
            <a:r>
              <a:rPr lang="de-DE" sz="1400" b="0" dirty="0" err="1">
                <a:solidFill>
                  <a:srgbClr val="003882"/>
                </a:solidFill>
              </a:rPr>
              <a:t>download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)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48601" cy="431614"/>
          </a:xfrm>
        </p:spPr>
        <p:txBody>
          <a:bodyPr/>
          <a:lstStyle/>
          <a:p>
            <a:r>
              <a:rPr lang="de-DE" dirty="0"/>
              <a:t>Helm </a:t>
            </a:r>
            <a:r>
              <a:rPr lang="de-DE" dirty="0" err="1"/>
              <a:t>Architecure</a:t>
            </a:r>
            <a:r>
              <a:rPr lang="de-DE" dirty="0"/>
              <a:t>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r>
              <a:rPr lang="de-DE" b="0" dirty="0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Library </a:t>
            </a:r>
            <a:r>
              <a:rPr lang="de-DE" b="0" dirty="0" err="1">
                <a:solidFill>
                  <a:srgbClr val="003882"/>
                </a:solidFill>
              </a:rPr>
              <a:t>provides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logic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executing</a:t>
            </a:r>
            <a:r>
              <a:rPr lang="de-DE" b="0" dirty="0">
                <a:solidFill>
                  <a:srgbClr val="003882"/>
                </a:solidFill>
              </a:rPr>
              <a:t> all Helm </a:t>
            </a:r>
            <a:r>
              <a:rPr lang="de-DE" b="0" dirty="0" err="1">
                <a:solidFill>
                  <a:srgbClr val="003882"/>
                </a:solidFill>
              </a:rPr>
              <a:t>operations</a:t>
            </a:r>
            <a:r>
              <a:rPr lang="de-DE" b="0" dirty="0">
                <a:solidFill>
                  <a:srgbClr val="003882"/>
                </a:solidFill>
              </a:rPr>
              <a:t>. </a:t>
            </a:r>
            <a:r>
              <a:rPr lang="de-DE" b="0" dirty="0" err="1">
                <a:solidFill>
                  <a:srgbClr val="003882"/>
                </a:solidFill>
              </a:rPr>
              <a:t>It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interfaces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directly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K8s API </a:t>
            </a:r>
            <a:r>
              <a:rPr lang="de-DE" b="0" dirty="0" err="1">
                <a:solidFill>
                  <a:srgbClr val="003882"/>
                </a:solidFill>
              </a:rPr>
              <a:t>server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Combines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and </a:t>
            </a:r>
            <a:r>
              <a:rPr lang="de-DE" sz="1400" b="0" dirty="0" err="1">
                <a:solidFill>
                  <a:srgbClr val="003882"/>
                </a:solidFill>
              </a:rPr>
              <a:t>configuration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build</a:t>
            </a:r>
            <a:r>
              <a:rPr lang="de-DE" sz="1400" b="0" dirty="0">
                <a:solidFill>
                  <a:srgbClr val="003882"/>
                </a:solidFill>
              </a:rPr>
              <a:t> a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Installs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K8s and </a:t>
            </a:r>
            <a:r>
              <a:rPr lang="de-DE" sz="1400" b="0" dirty="0" err="1">
                <a:solidFill>
                  <a:srgbClr val="003882"/>
                </a:solidFill>
              </a:rPr>
              <a:t>provides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subsequent </a:t>
            </a:r>
            <a:r>
              <a:rPr lang="de-DE" sz="1400" b="0" dirty="0" err="1">
                <a:solidFill>
                  <a:srgbClr val="003882"/>
                </a:solidFill>
              </a:rPr>
              <a:t>object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>
                <a:solidFill>
                  <a:srgbClr val="003882"/>
                </a:solidFill>
              </a:rPr>
              <a:t>Upgrades and </a:t>
            </a:r>
            <a:r>
              <a:rPr lang="de-DE" sz="1400" b="0" dirty="0" err="1">
                <a:solidFill>
                  <a:srgbClr val="003882"/>
                </a:solidFill>
              </a:rPr>
              <a:t>installs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interacting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K8s.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48601" cy="431614"/>
          </a:xfrm>
        </p:spPr>
        <p:txBody>
          <a:bodyPr/>
          <a:lstStyle/>
          <a:p>
            <a:r>
              <a:rPr lang="de-DE" dirty="0"/>
              <a:t>Helm </a:t>
            </a:r>
            <a:r>
              <a:rPr lang="de-DE" dirty="0" err="1"/>
              <a:t>Architecure</a:t>
            </a:r>
            <a:r>
              <a:rPr lang="de-DE" dirty="0"/>
              <a:t>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CCF380F-5457-4043-801D-65EC220FBAE4}"/>
              </a:ext>
            </a:extLst>
          </p:cNvPr>
          <p:cNvSpPr/>
          <p:nvPr/>
        </p:nvSpPr>
        <p:spPr>
          <a:xfrm>
            <a:off x="3927734" y="3406335"/>
            <a:ext cx="1622388" cy="10801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 cap="sq">
            <a:solidFill>
              <a:schemeClr val="tx1">
                <a:lumMod val="20000"/>
                <a:lumOff val="80000"/>
              </a:schemeClr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3FB92C9-BBCD-4226-A840-7A1E3C10F878}"/>
              </a:ext>
            </a:extLst>
          </p:cNvPr>
          <p:cNvSpPr/>
          <p:nvPr/>
        </p:nvSpPr>
        <p:spPr>
          <a:xfrm>
            <a:off x="5868144" y="1718340"/>
            <a:ext cx="2771290" cy="277129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9050" cap="sq">
            <a:solidFill>
              <a:schemeClr val="bg2">
                <a:lumMod val="20000"/>
                <a:lumOff val="8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00FCDF8-1FA1-4563-9105-10282FB8DC73}"/>
              </a:ext>
            </a:extLst>
          </p:cNvPr>
          <p:cNvSpPr/>
          <p:nvPr/>
        </p:nvSpPr>
        <p:spPr>
          <a:xfrm>
            <a:off x="4059663" y="3553967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Client</a:t>
            </a:r>
            <a:endParaRPr lang="en-GB" sz="11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B8869E-2DBD-4FA8-822B-1BA2A11D0C94}"/>
              </a:ext>
            </a:extLst>
          </p:cNvPr>
          <p:cNvSpPr/>
          <p:nvPr/>
        </p:nvSpPr>
        <p:spPr>
          <a:xfrm>
            <a:off x="4059663" y="4002343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Library</a:t>
            </a:r>
            <a:endParaRPr lang="en-GB" sz="11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244EEE4-8A98-4062-8D89-469A64303EDA}"/>
              </a:ext>
            </a:extLst>
          </p:cNvPr>
          <p:cNvSpPr/>
          <p:nvPr/>
        </p:nvSpPr>
        <p:spPr>
          <a:xfrm>
            <a:off x="5993649" y="2956814"/>
            <a:ext cx="2520280" cy="33674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 cap="sq">
            <a:solidFill>
              <a:schemeClr val="bg2">
                <a:lumMod val="75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/>
              <a:t>API-Server</a:t>
            </a:r>
            <a:endParaRPr lang="en-GB" sz="1600" dirty="0" err="1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35BCFB7-B290-4698-834C-A705AC9033A6}"/>
              </a:ext>
            </a:extLst>
          </p:cNvPr>
          <p:cNvSpPr/>
          <p:nvPr/>
        </p:nvSpPr>
        <p:spPr>
          <a:xfrm>
            <a:off x="6156176" y="3414055"/>
            <a:ext cx="914400" cy="33674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controller</a:t>
            </a:r>
          </a:p>
          <a:p>
            <a:pPr algn="ctr"/>
            <a:r>
              <a:rPr lang="de-DE" sz="1000" dirty="0"/>
              <a:t>manager</a:t>
            </a:r>
            <a:endParaRPr lang="en-GB" sz="1000" dirty="0" err="1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4A6F64D-FDD1-4AEE-A82D-4A73575EC54E}"/>
              </a:ext>
            </a:extLst>
          </p:cNvPr>
          <p:cNvSpPr/>
          <p:nvPr/>
        </p:nvSpPr>
        <p:spPr>
          <a:xfrm>
            <a:off x="6823466" y="3933735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scheduler</a:t>
            </a:r>
            <a:endParaRPr lang="en-GB" sz="1000" dirty="0" err="1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59B3CCE-80EB-4E15-B8FF-27DC164D84CF}"/>
              </a:ext>
            </a:extLst>
          </p:cNvPr>
          <p:cNvSpPr/>
          <p:nvPr/>
        </p:nvSpPr>
        <p:spPr>
          <a:xfrm>
            <a:off x="7562513" y="3476494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kube-dns</a:t>
            </a:r>
            <a:endParaRPr lang="en-GB" sz="1000" dirty="0" err="1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65BAB1B-4D9F-4A59-99FA-2304D8F137F6}"/>
              </a:ext>
            </a:extLst>
          </p:cNvPr>
          <p:cNvSpPr/>
          <p:nvPr/>
        </p:nvSpPr>
        <p:spPr>
          <a:xfrm>
            <a:off x="7171107" y="2083336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33B4963-3946-4401-96F3-73B9E812A58E}"/>
              </a:ext>
            </a:extLst>
          </p:cNvPr>
          <p:cNvSpPr/>
          <p:nvPr/>
        </p:nvSpPr>
        <p:spPr>
          <a:xfrm>
            <a:off x="7596181" y="2528178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730C893-4275-4CB6-AE43-52A4903164A6}"/>
              </a:ext>
            </a:extLst>
          </p:cNvPr>
          <p:cNvCxnSpPr>
            <a:cxnSpLocks/>
          </p:cNvCxnSpPr>
          <p:nvPr/>
        </p:nvCxnSpPr>
        <p:spPr>
          <a:xfrm>
            <a:off x="6491724" y="274459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5FE9AB2-2068-4F86-B574-9D7FCFD52853}"/>
              </a:ext>
            </a:extLst>
          </p:cNvPr>
          <p:cNvSpPr/>
          <p:nvPr/>
        </p:nvSpPr>
        <p:spPr>
          <a:xfrm>
            <a:off x="6085281" y="2454281"/>
            <a:ext cx="812429" cy="29919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kubectl</a:t>
            </a:r>
            <a:endParaRPr lang="en-GB" sz="1000" dirty="0" err="1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44D787D-873D-465F-AF13-B055A5F5C797}"/>
              </a:ext>
            </a:extLst>
          </p:cNvPr>
          <p:cNvCxnSpPr>
            <a:cxnSpLocks/>
          </p:cNvCxnSpPr>
          <p:nvPr/>
        </p:nvCxnSpPr>
        <p:spPr>
          <a:xfrm>
            <a:off x="7380312" y="2345447"/>
            <a:ext cx="0" cy="614541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60DB33F-AC1D-4565-AD07-BBFB09171049}"/>
              </a:ext>
            </a:extLst>
          </p:cNvPr>
          <p:cNvCxnSpPr>
            <a:cxnSpLocks/>
          </p:cNvCxnSpPr>
          <p:nvPr/>
        </p:nvCxnSpPr>
        <p:spPr>
          <a:xfrm>
            <a:off x="7997196" y="274459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4ED1D4E-9270-4020-9BF7-E3A57EE868E4}"/>
              </a:ext>
            </a:extLst>
          </p:cNvPr>
          <p:cNvCxnSpPr>
            <a:cxnSpLocks/>
          </p:cNvCxnSpPr>
          <p:nvPr/>
        </p:nvCxnSpPr>
        <p:spPr>
          <a:xfrm flipV="1">
            <a:off x="7989032" y="3288840"/>
            <a:ext cx="0" cy="243610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E143FFA-F26F-4424-A79F-94385981106E}"/>
              </a:ext>
            </a:extLst>
          </p:cNvPr>
          <p:cNvCxnSpPr>
            <a:cxnSpLocks/>
          </p:cNvCxnSpPr>
          <p:nvPr/>
        </p:nvCxnSpPr>
        <p:spPr>
          <a:xfrm flipV="1">
            <a:off x="6588224" y="3288840"/>
            <a:ext cx="0" cy="15126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D93414F-DDF9-4242-9788-6C16613AB5FC}"/>
              </a:ext>
            </a:extLst>
          </p:cNvPr>
          <p:cNvCxnSpPr>
            <a:cxnSpLocks/>
          </p:cNvCxnSpPr>
          <p:nvPr/>
        </p:nvCxnSpPr>
        <p:spPr>
          <a:xfrm flipV="1">
            <a:off x="7236296" y="3289379"/>
            <a:ext cx="0" cy="695049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F83C4E0-C05E-4253-9A60-306FF3F6852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25837" y="3297350"/>
            <a:ext cx="564619" cy="88501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751DE26-7EFF-4D70-A1B3-B368DBD19D69}"/>
              </a:ext>
            </a:extLst>
          </p:cNvPr>
          <p:cNvSpPr txBox="1"/>
          <p:nvPr/>
        </p:nvSpPr>
        <p:spPr>
          <a:xfrm>
            <a:off x="6796131" y="4517619"/>
            <a:ext cx="915315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Kubernetes</a:t>
            </a:r>
            <a:endParaRPr lang="en-GB" sz="1400" dirty="0" err="1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F8E2DCC-761D-4547-923A-36FB8DBDB3FA}"/>
              </a:ext>
            </a:extLst>
          </p:cNvPr>
          <p:cNvSpPr txBox="1"/>
          <p:nvPr/>
        </p:nvSpPr>
        <p:spPr>
          <a:xfrm>
            <a:off x="4529736" y="4521227"/>
            <a:ext cx="418384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Helm</a:t>
            </a:r>
            <a:endParaRPr lang="en-GB" sz="1400" dirty="0" err="1"/>
          </a:p>
        </p:txBody>
      </p:sp>
    </p:spTree>
    <p:extLst>
      <p:ext uri="{BB962C8B-B14F-4D97-AF65-F5344CB8AC3E}">
        <p14:creationId xmlns:p14="http://schemas.microsoft.com/office/powerpoint/2010/main" val="1187694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09C0B9-7E99-40E8-848F-1797DBFC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301252" cy="431614"/>
          </a:xfrm>
        </p:spPr>
        <p:txBody>
          <a:bodyPr/>
          <a:lstStyle/>
          <a:p>
            <a:r>
              <a:rPr lang="de-DE" dirty="0"/>
              <a:t>Helm – Release Demonstration</a:t>
            </a:r>
            <a:endParaRPr lang="en-GB" dirty="0"/>
          </a:p>
        </p:txBody>
      </p:sp>
      <p:pic>
        <p:nvPicPr>
          <p:cNvPr id="2" name="release">
            <a:hlinkClick r:id="" action="ppaction://media"/>
            <a:extLst>
              <a:ext uri="{FF2B5EF4-FFF2-40B4-BE49-F238E27FC236}">
                <a16:creationId xmlns:a16="http://schemas.microsoft.com/office/drawing/2014/main" id="{12D531EE-CAB3-4F4B-B61A-E6612D5B3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987574"/>
            <a:ext cx="8641655" cy="38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8F133D-E885-49C3-8243-428B0AB9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b="0" dirty="0">
                <a:hlinkClick r:id="rId2"/>
              </a:rPr>
              <a:t>https://github.com/bdruesedow/kubernetes-workshop#deployment-to-kubernetes-with-helm</a:t>
            </a:r>
            <a:endParaRPr lang="en-GB" sz="1200" b="0" dirty="0"/>
          </a:p>
          <a:p>
            <a:endParaRPr lang="en-GB" sz="1200" b="0" dirty="0">
              <a:solidFill>
                <a:srgbClr val="003882"/>
              </a:solidFill>
            </a:endParaRP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050" b="0" dirty="0">
                <a:solidFill>
                  <a:srgbClr val="003882"/>
                </a:solidFill>
              </a:rPr>
              <a:t>First Release: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Release Helm Chart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Look into the Cluster (with k9s or kubectl)</a:t>
            </a:r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 startAt="2"/>
            </a:pPr>
            <a:r>
              <a:rPr lang="en-GB" sz="1050" dirty="0"/>
              <a:t>Update the release: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Create a new templates directory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Create a deployment and service for the </a:t>
            </a:r>
            <a:r>
              <a:rPr lang="en-GB" sz="1050" b="0" dirty="0" err="1"/>
              <a:t>helloworld</a:t>
            </a:r>
            <a:r>
              <a:rPr lang="en-GB" sz="1050" b="0" dirty="0"/>
              <a:t>-service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Update </a:t>
            </a:r>
            <a:r>
              <a:rPr lang="en-GB" sz="1050" b="0" dirty="0" err="1"/>
              <a:t>values.yaml</a:t>
            </a:r>
            <a:r>
              <a:rPr lang="en-GB" sz="1050" b="0" dirty="0"/>
              <a:t> to work with your new templates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Validate the chart with helm lint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Rollout a Release (helm upgrade)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Forward the ports of your services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Test your services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E550DF-7F54-4B9D-810F-F99ECE1D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54015" cy="431614"/>
          </a:xfrm>
        </p:spPr>
        <p:txBody>
          <a:bodyPr/>
          <a:lstStyle/>
          <a:p>
            <a:r>
              <a:rPr lang="de-DE" dirty="0"/>
              <a:t>Helm − Hands-On (90 min)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533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67544" y="1279598"/>
            <a:ext cx="4968800" cy="323636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Containers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Building applications with Jenkins pipelines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 dirty="0">
                <a:solidFill>
                  <a:srgbClr val="003882"/>
                </a:solidFill>
              </a:rPr>
              <a:t>Automatic Deployment 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Helm</a:t>
            </a:r>
            <a:endParaRPr lang="en-US" dirty="0">
              <a:solidFill>
                <a:srgbClr val="0038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Hands-On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98409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2A2D4317-52FD-430B-88C1-1AD7A92ABECB}"/>
              </a:ext>
            </a:extLst>
          </p:cNvPr>
          <p:cNvCxnSpPr>
            <a:cxnSpLocks/>
          </p:cNvCxnSpPr>
          <p:nvPr/>
        </p:nvCxnSpPr>
        <p:spPr>
          <a:xfrm>
            <a:off x="5652120" y="1230068"/>
            <a:ext cx="0" cy="3559295"/>
          </a:xfrm>
          <a:prstGeom prst="line">
            <a:avLst/>
          </a:prstGeom>
          <a:ln w="19050" cap="rnd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310800AD-4DEA-4D4D-B562-7A7540F33385}"/>
              </a:ext>
            </a:extLst>
          </p:cNvPr>
          <p:cNvCxnSpPr>
            <a:cxnSpLocks/>
            <a:stCxn id="42" idx="3"/>
            <a:endCxn id="54" idx="1"/>
          </p:cNvCxnSpPr>
          <p:nvPr/>
        </p:nvCxnSpPr>
        <p:spPr>
          <a:xfrm>
            <a:off x="5292080" y="2211107"/>
            <a:ext cx="1969072" cy="721285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129B8F4D-AB88-4F07-8771-69194BE10203}"/>
              </a:ext>
            </a:extLst>
          </p:cNvPr>
          <p:cNvCxnSpPr>
            <a:cxnSpLocks/>
            <a:stCxn id="43" idx="3"/>
            <a:endCxn id="54" idx="2"/>
          </p:cNvCxnSpPr>
          <p:nvPr/>
        </p:nvCxnSpPr>
        <p:spPr>
          <a:xfrm>
            <a:off x="5292080" y="3241359"/>
            <a:ext cx="1835161" cy="14322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441E68E-634D-4586-8C29-A2B0F5179D00}"/>
              </a:ext>
            </a:extLst>
          </p:cNvPr>
          <p:cNvCxnSpPr>
            <a:cxnSpLocks/>
            <a:stCxn id="48" idx="3"/>
            <a:endCxn id="54" idx="3"/>
          </p:cNvCxnSpPr>
          <p:nvPr/>
        </p:nvCxnSpPr>
        <p:spPr>
          <a:xfrm flipV="1">
            <a:off x="5292080" y="3578970"/>
            <a:ext cx="1969072" cy="691184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3D2477EF-0322-48D1-8A18-A8D474FA9660}"/>
              </a:ext>
            </a:extLst>
          </p:cNvPr>
          <p:cNvCxnSpPr>
            <a:cxnSpLocks/>
            <a:stCxn id="11" idx="5"/>
            <a:endCxn id="34" idx="1"/>
          </p:cNvCxnSpPr>
          <p:nvPr/>
        </p:nvCxnSpPr>
        <p:spPr>
          <a:xfrm>
            <a:off x="1673357" y="3558093"/>
            <a:ext cx="925519" cy="611625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B9B1C37-B145-4343-9481-28EBC775D69D}"/>
              </a:ext>
            </a:extLst>
          </p:cNvPr>
          <p:cNvCxnSpPr>
            <a:cxnSpLocks/>
            <a:stCxn id="11" idx="6"/>
            <a:endCxn id="27" idx="1"/>
          </p:cNvCxnSpPr>
          <p:nvPr/>
        </p:nvCxnSpPr>
        <p:spPr>
          <a:xfrm flipV="1">
            <a:off x="1807268" y="3233560"/>
            <a:ext cx="791608" cy="1244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F5E5E1F-5A61-4A78-8A18-1EB8441BF145}"/>
              </a:ext>
            </a:extLst>
          </p:cNvPr>
          <p:cNvCxnSpPr>
            <a:cxnSpLocks/>
            <a:stCxn id="11" idx="7"/>
            <a:endCxn id="21" idx="1"/>
          </p:cNvCxnSpPr>
          <p:nvPr/>
        </p:nvCxnSpPr>
        <p:spPr>
          <a:xfrm flipV="1">
            <a:off x="1673357" y="2300317"/>
            <a:ext cx="925383" cy="611198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77C868C9-1478-4B55-A376-C86A387A376C}"/>
              </a:ext>
            </a:extLst>
          </p:cNvPr>
          <p:cNvCxnSpPr>
            <a:cxnSpLocks/>
          </p:cNvCxnSpPr>
          <p:nvPr/>
        </p:nvCxnSpPr>
        <p:spPr>
          <a:xfrm>
            <a:off x="3491880" y="1212299"/>
            <a:ext cx="0" cy="3559295"/>
          </a:xfrm>
          <a:prstGeom prst="line">
            <a:avLst/>
          </a:prstGeom>
          <a:ln w="19050" cap="rnd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A010F3C8-B453-41A8-B457-2A3CB7C6534D}"/>
              </a:ext>
            </a:extLst>
          </p:cNvPr>
          <p:cNvCxnSpPr>
            <a:cxnSpLocks/>
            <a:stCxn id="34" idx="1"/>
            <a:endCxn id="48" idx="1"/>
          </p:cNvCxnSpPr>
          <p:nvPr/>
        </p:nvCxnSpPr>
        <p:spPr>
          <a:xfrm>
            <a:off x="2598876" y="4169718"/>
            <a:ext cx="1282844" cy="100436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0769655-4DD9-4F1F-9C46-22ED560D1CF3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3170292" y="3233560"/>
            <a:ext cx="711428" cy="7799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0EA1E0DD-13E0-4391-8563-8EF9C7C51E72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2598740" y="2211107"/>
            <a:ext cx="1282980" cy="89210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7EFE01B2-E169-494F-8CDC-7DC4D5EB4630}"/>
              </a:ext>
            </a:extLst>
          </p:cNvPr>
          <p:cNvSpPr/>
          <p:nvPr/>
        </p:nvSpPr>
        <p:spPr>
          <a:xfrm>
            <a:off x="3881720" y="1808147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A47FD41-2774-40F0-94F7-EFB05A7020C2}"/>
              </a:ext>
            </a:extLst>
          </p:cNvPr>
          <p:cNvSpPr/>
          <p:nvPr/>
        </p:nvSpPr>
        <p:spPr>
          <a:xfrm>
            <a:off x="892868" y="2777604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9A1CB-B47F-45AA-9E72-B8719EC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829695" cy="431614"/>
          </a:xfrm>
        </p:spPr>
        <p:txBody>
          <a:bodyPr/>
          <a:lstStyle/>
          <a:p>
            <a:r>
              <a:rPr lang="de-DE" dirty="0"/>
              <a:t>Jenkinspipeline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04B17-C18E-401D-AC67-98AE50646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0225CB-301F-41CA-BFC0-D7A0AC835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5" y="2886931"/>
            <a:ext cx="695747" cy="6957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589AB7-3C34-40D8-A333-0D3579881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897926"/>
            <a:ext cx="433291" cy="50010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4B8CB2C-DAB6-4430-8E7A-8CDED7801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1942770"/>
            <a:ext cx="410411" cy="410411"/>
          </a:xfrm>
          <a:prstGeom prst="rect">
            <a:avLst/>
          </a:prstGeom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8F8470B-9CB9-4D0D-BEBF-B5B96B88B8A1}"/>
              </a:ext>
            </a:extLst>
          </p:cNvPr>
          <p:cNvSpPr/>
          <p:nvPr/>
        </p:nvSpPr>
        <p:spPr>
          <a:xfrm>
            <a:off x="2598740" y="2020853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23C571F-99F7-405C-AD98-A63C09EB6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729" y="2090264"/>
            <a:ext cx="361582" cy="4643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BB5B16D-1F0F-493E-A7B1-1D30080B2E58}"/>
              </a:ext>
            </a:extLst>
          </p:cNvPr>
          <p:cNvSpPr txBox="1"/>
          <p:nvPr/>
        </p:nvSpPr>
        <p:spPr>
          <a:xfrm>
            <a:off x="2676009" y="2532862"/>
            <a:ext cx="411972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master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FA25B989-EB6D-4D3A-9940-36B2FA0BC538}"/>
              </a:ext>
            </a:extLst>
          </p:cNvPr>
          <p:cNvSpPr/>
          <p:nvPr/>
        </p:nvSpPr>
        <p:spPr>
          <a:xfrm>
            <a:off x="2598876" y="2954096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2CA21603-480D-4EE9-AE29-126EBD7A6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865" y="3023507"/>
            <a:ext cx="361582" cy="46434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2799D6-FFCA-467C-A459-919AF29409AB}"/>
              </a:ext>
            </a:extLst>
          </p:cNvPr>
          <p:cNvSpPr txBox="1"/>
          <p:nvPr/>
        </p:nvSpPr>
        <p:spPr>
          <a:xfrm>
            <a:off x="2660117" y="3466105"/>
            <a:ext cx="444032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release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51BF2C8F-2617-48F5-8E98-BA0E16F89617}"/>
              </a:ext>
            </a:extLst>
          </p:cNvPr>
          <p:cNvSpPr/>
          <p:nvPr/>
        </p:nvSpPr>
        <p:spPr>
          <a:xfrm>
            <a:off x="2598876" y="3890254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937CCA1-F08B-48B7-8BDD-94C0ECC5E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865" y="3959665"/>
            <a:ext cx="361582" cy="46434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D6AF264-EA24-4120-989B-9A9DC8C2C6F2}"/>
              </a:ext>
            </a:extLst>
          </p:cNvPr>
          <p:cNvSpPr txBox="1"/>
          <p:nvPr/>
        </p:nvSpPr>
        <p:spPr>
          <a:xfrm>
            <a:off x="2644888" y="4402263"/>
            <a:ext cx="474489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develop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7FF4A7E-892E-4EAF-813A-6C1F2FCE3C94}"/>
              </a:ext>
            </a:extLst>
          </p:cNvPr>
          <p:cNvSpPr/>
          <p:nvPr/>
        </p:nvSpPr>
        <p:spPr>
          <a:xfrm>
            <a:off x="3993002" y="2333437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E156DC1-350F-4C6B-9FFD-42F92D887743}"/>
              </a:ext>
            </a:extLst>
          </p:cNvPr>
          <p:cNvSpPr/>
          <p:nvPr/>
        </p:nvSpPr>
        <p:spPr>
          <a:xfrm>
            <a:off x="4479419" y="2329637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49C39FD-51D7-4E55-812A-FC2742FC08B6}"/>
              </a:ext>
            </a:extLst>
          </p:cNvPr>
          <p:cNvSpPr/>
          <p:nvPr/>
        </p:nvSpPr>
        <p:spPr>
          <a:xfrm>
            <a:off x="3881720" y="2838399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8A84B731-B4D8-493B-9401-EA16C6DE3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2928178"/>
            <a:ext cx="433291" cy="50010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61B4FBDA-33BA-4EA8-A269-EF0612AED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2973022"/>
            <a:ext cx="410411" cy="410411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3E61DCA-1293-4447-9A9A-1ABF07BC47CC}"/>
              </a:ext>
            </a:extLst>
          </p:cNvPr>
          <p:cNvSpPr/>
          <p:nvPr/>
        </p:nvSpPr>
        <p:spPr>
          <a:xfrm>
            <a:off x="3993002" y="3363689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3533589-AAC2-47A2-B9E0-B74B1D56F247}"/>
              </a:ext>
            </a:extLst>
          </p:cNvPr>
          <p:cNvSpPr/>
          <p:nvPr/>
        </p:nvSpPr>
        <p:spPr>
          <a:xfrm>
            <a:off x="4479419" y="3359889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24389B7-2672-418B-A3DB-C6A7C93F14AD}"/>
              </a:ext>
            </a:extLst>
          </p:cNvPr>
          <p:cNvSpPr/>
          <p:nvPr/>
        </p:nvSpPr>
        <p:spPr>
          <a:xfrm>
            <a:off x="3881720" y="3867194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6260574C-43FD-4B71-AF86-1877C160C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3956973"/>
            <a:ext cx="433291" cy="50010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160D822-7BD1-42EE-ACE5-8A29A5226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4001817"/>
            <a:ext cx="410411" cy="41041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FEE2D3AC-9015-4E33-B738-FF729D69E3E9}"/>
              </a:ext>
            </a:extLst>
          </p:cNvPr>
          <p:cNvSpPr/>
          <p:nvPr/>
        </p:nvSpPr>
        <p:spPr>
          <a:xfrm>
            <a:off x="3993002" y="4392484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791097E-4C2F-442A-860B-9EAC72CFAEBC}"/>
              </a:ext>
            </a:extLst>
          </p:cNvPr>
          <p:cNvSpPr/>
          <p:nvPr/>
        </p:nvSpPr>
        <p:spPr>
          <a:xfrm>
            <a:off x="4479419" y="4388684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A72B97C-3342-46D6-A1B6-375A997D0D10}"/>
              </a:ext>
            </a:extLst>
          </p:cNvPr>
          <p:cNvSpPr/>
          <p:nvPr/>
        </p:nvSpPr>
        <p:spPr>
          <a:xfrm>
            <a:off x="7127241" y="27984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646490D-08BB-495E-8298-15D911507D39}"/>
              </a:ext>
            </a:extLst>
          </p:cNvPr>
          <p:cNvSpPr/>
          <p:nvPr/>
        </p:nvSpPr>
        <p:spPr>
          <a:xfrm>
            <a:off x="7339128" y="3409323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4C91030-0F27-4901-85BE-12D7B79FD34C}"/>
              </a:ext>
            </a:extLst>
          </p:cNvPr>
          <p:cNvSpPr/>
          <p:nvPr/>
        </p:nvSpPr>
        <p:spPr>
          <a:xfrm>
            <a:off x="7514244" y="3409323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1AAA0CA-F416-4041-A070-D4C91942169D}"/>
              </a:ext>
            </a:extLst>
          </p:cNvPr>
          <p:cNvSpPr/>
          <p:nvPr/>
        </p:nvSpPr>
        <p:spPr>
          <a:xfrm>
            <a:off x="7684439" y="340888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FFF1DEE-44DB-4F62-98CD-A06E3679EC84}"/>
              </a:ext>
            </a:extLst>
          </p:cNvPr>
          <p:cNvSpPr/>
          <p:nvPr/>
        </p:nvSpPr>
        <p:spPr>
          <a:xfrm>
            <a:off x="7339128" y="3236718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630F332-2E3D-4FB9-9B89-DE4AA3B2619F}"/>
              </a:ext>
            </a:extLst>
          </p:cNvPr>
          <p:cNvSpPr/>
          <p:nvPr/>
        </p:nvSpPr>
        <p:spPr>
          <a:xfrm>
            <a:off x="7514244" y="3236718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4C3FC42-0FAB-4F08-ACD7-9281776D3F68}"/>
              </a:ext>
            </a:extLst>
          </p:cNvPr>
          <p:cNvSpPr/>
          <p:nvPr/>
        </p:nvSpPr>
        <p:spPr>
          <a:xfrm>
            <a:off x="7339128" y="3067322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127765D-2C02-42E7-9B39-6445174EF7BA}"/>
              </a:ext>
            </a:extLst>
          </p:cNvPr>
          <p:cNvSpPr/>
          <p:nvPr/>
        </p:nvSpPr>
        <p:spPr>
          <a:xfrm rot="2103210">
            <a:off x="7536263" y="3033709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D8970F7B-A80B-47F1-AF48-01BA162DA723}"/>
              </a:ext>
            </a:extLst>
          </p:cNvPr>
          <p:cNvSpPr/>
          <p:nvPr/>
        </p:nvSpPr>
        <p:spPr>
          <a:xfrm rot="20245546">
            <a:off x="7709264" y="3198577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74EF0B0B-5E07-4B70-8B1E-7C09AE02A9E9}"/>
              </a:ext>
            </a:extLst>
          </p:cNvPr>
          <p:cNvSpPr/>
          <p:nvPr/>
        </p:nvSpPr>
        <p:spPr>
          <a:xfrm rot="5051977">
            <a:off x="7732044" y="300198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F299E320-4E98-4504-96FD-072F7BF7D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224">
            <a:off x="5842285" y="2362571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2" name="Grafik 171">
            <a:extLst>
              <a:ext uri="{FF2B5EF4-FFF2-40B4-BE49-F238E27FC236}">
                <a16:creationId xmlns:a16="http://schemas.microsoft.com/office/drawing/2014/main" id="{01E22813-A6B2-46FF-AD59-90B960899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29" y="3056479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3" name="Grafik 172">
            <a:extLst>
              <a:ext uri="{FF2B5EF4-FFF2-40B4-BE49-F238E27FC236}">
                <a16:creationId xmlns:a16="http://schemas.microsoft.com/office/drawing/2014/main" id="{0A428DF1-6FB1-4FA6-8560-0173F203E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472">
            <a:off x="5842777" y="3755533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0" name="Textfeld 179">
            <a:extLst>
              <a:ext uri="{FF2B5EF4-FFF2-40B4-BE49-F238E27FC236}">
                <a16:creationId xmlns:a16="http://schemas.microsoft.com/office/drawing/2014/main" id="{E4E72546-6418-410F-9CC6-6005828BF2E2}"/>
              </a:ext>
            </a:extLst>
          </p:cNvPr>
          <p:cNvSpPr txBox="1"/>
          <p:nvPr/>
        </p:nvSpPr>
        <p:spPr>
          <a:xfrm>
            <a:off x="3776109" y="1290564"/>
            <a:ext cx="1591782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>
                <a:solidFill>
                  <a:srgbClr val="D33833"/>
                </a:solidFill>
              </a:rPr>
              <a:t>multibranch pipeline</a:t>
            </a:r>
            <a:endParaRPr lang="en-GB" sz="1400" dirty="0" err="1">
              <a:solidFill>
                <a:srgbClr val="D33833"/>
              </a:solidFill>
            </a:endParaRPr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8796E609-ED47-4D79-B693-81A106814901}"/>
              </a:ext>
            </a:extLst>
          </p:cNvPr>
          <p:cNvSpPr txBox="1"/>
          <p:nvPr/>
        </p:nvSpPr>
        <p:spPr>
          <a:xfrm>
            <a:off x="7086347" y="3712881"/>
            <a:ext cx="1025362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registry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A5C34813-CF04-44B6-83E1-3DB0FA9FA37A}"/>
              </a:ext>
            </a:extLst>
          </p:cNvPr>
          <p:cNvSpPr txBox="1"/>
          <p:nvPr/>
        </p:nvSpPr>
        <p:spPr>
          <a:xfrm>
            <a:off x="837387" y="3720788"/>
            <a:ext cx="1025362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repository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3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50D9B5C-7A8C-4D4E-A218-53778F14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473D07E-C642-4636-805F-EFDD3A7C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71383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Agend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35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5794189-9C65-4B54-B203-B7FFE6C7F11E}"/>
              </a:ext>
            </a:extLst>
          </p:cNvPr>
          <p:cNvCxnSpPr/>
          <p:nvPr/>
        </p:nvCxnSpPr>
        <p:spPr>
          <a:xfrm flipV="1">
            <a:off x="2483768" y="3547522"/>
            <a:ext cx="0" cy="464388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9DC3943-D504-40FA-A97E-5E294E701EF2}"/>
              </a:ext>
            </a:extLst>
          </p:cNvPr>
          <p:cNvCxnSpPr>
            <a:cxnSpLocks/>
          </p:cNvCxnSpPr>
          <p:nvPr/>
        </p:nvCxnSpPr>
        <p:spPr>
          <a:xfrm>
            <a:off x="4156730" y="3574359"/>
            <a:ext cx="0" cy="471107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AC1D36-6F5C-42E9-831E-F93688D44734}"/>
              </a:ext>
            </a:extLst>
          </p:cNvPr>
          <p:cNvCxnSpPr>
            <a:cxnSpLocks/>
          </p:cNvCxnSpPr>
          <p:nvPr/>
        </p:nvCxnSpPr>
        <p:spPr>
          <a:xfrm flipH="1" flipV="1">
            <a:off x="5812915" y="3435847"/>
            <a:ext cx="136120" cy="609619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284CA59-DFD0-4196-AAB0-6490E4226DF2}"/>
              </a:ext>
            </a:extLst>
          </p:cNvPr>
          <p:cNvCxnSpPr>
            <a:cxnSpLocks/>
          </p:cNvCxnSpPr>
          <p:nvPr/>
        </p:nvCxnSpPr>
        <p:spPr>
          <a:xfrm>
            <a:off x="5851366" y="3435846"/>
            <a:ext cx="691272" cy="713928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8A65C6E-3973-4F66-B562-802F78520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425050"/>
              </p:ext>
            </p:extLst>
          </p:nvPr>
        </p:nvGraphicFramePr>
        <p:xfrm>
          <a:off x="395412" y="1995338"/>
          <a:ext cx="8353175" cy="288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D7B1D115-3509-4D87-BEB6-D4939422AD43}"/>
              </a:ext>
            </a:extLst>
          </p:cNvPr>
          <p:cNvSpPr/>
          <p:nvPr/>
        </p:nvSpPr>
        <p:spPr>
          <a:xfrm>
            <a:off x="467544" y="2978245"/>
            <a:ext cx="4808291" cy="919712"/>
          </a:xfrm>
          <a:prstGeom prst="rect">
            <a:avLst/>
          </a:prstGeom>
          <a:noFill/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873062-E3BC-48A5-A4D5-E76EC9FF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510"/>
            <a:ext cx="2308994" cy="431614"/>
          </a:xfrm>
        </p:spPr>
        <p:txBody>
          <a:bodyPr/>
          <a:lstStyle/>
          <a:p>
            <a:r>
              <a:rPr lang="de-DE" dirty="0"/>
              <a:t>Deployment Pipeline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F0D54-960D-4EF8-AB57-F3627B43D99A}"/>
              </a:ext>
            </a:extLst>
          </p:cNvPr>
          <p:cNvSpPr txBox="1"/>
          <p:nvPr/>
        </p:nvSpPr>
        <p:spPr>
          <a:xfrm>
            <a:off x="395411" y="1045591"/>
            <a:ext cx="8353175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600" dirty="0">
                <a:solidFill>
                  <a:srgbClr val="003882"/>
                </a:solidFill>
              </a:rPr>
              <a:t>Deployment pipelines handle recurring processes in the application development.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600" dirty="0">
                <a:solidFill>
                  <a:srgbClr val="003882"/>
                </a:solidFill>
              </a:rPr>
              <a:t>Split into: </a:t>
            </a:r>
          </a:p>
          <a:p>
            <a:pPr marL="742950" lvl="1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3882"/>
                </a:solidFill>
              </a:rPr>
              <a:t>CI</a:t>
            </a:r>
            <a:r>
              <a:rPr lang="en-GB" sz="1600" dirty="0">
                <a:solidFill>
                  <a:srgbClr val="003882"/>
                </a:solidFill>
              </a:rPr>
              <a:t> (Continuous Integration) </a:t>
            </a:r>
          </a:p>
          <a:p>
            <a:pPr marL="742950" lvl="1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3882"/>
                </a:solidFill>
              </a:rPr>
              <a:t>CD</a:t>
            </a:r>
            <a:r>
              <a:rPr lang="en-GB" sz="1600" dirty="0">
                <a:solidFill>
                  <a:srgbClr val="003882"/>
                </a:solidFill>
              </a:rPr>
              <a:t> (Continuous Delivery)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EF6AC8-2199-430E-8B36-F1AD8A448E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57" y="4037936"/>
            <a:ext cx="720080" cy="698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75827E-53B3-4B7D-A386-450FF2D006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74" y="4075087"/>
            <a:ext cx="670761" cy="6984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F4A8318-649F-4198-9C4F-461CE5399DD0}"/>
              </a:ext>
            </a:extLst>
          </p:cNvPr>
          <p:cNvSpPr txBox="1"/>
          <p:nvPr/>
        </p:nvSpPr>
        <p:spPr>
          <a:xfrm>
            <a:off x="2013173" y="2717821"/>
            <a:ext cx="1800173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400" dirty="0">
                <a:solidFill>
                  <a:srgbClr val="003882"/>
                </a:solidFill>
              </a:rPr>
              <a:t>Continuous Integration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A77A8F-BDFC-4F0C-9E6A-F63BBB9C5A7C}"/>
              </a:ext>
            </a:extLst>
          </p:cNvPr>
          <p:cNvSpPr/>
          <p:nvPr/>
        </p:nvSpPr>
        <p:spPr>
          <a:xfrm>
            <a:off x="5383579" y="2978631"/>
            <a:ext cx="2664544" cy="919713"/>
          </a:xfrm>
          <a:prstGeom prst="rect">
            <a:avLst/>
          </a:prstGeom>
          <a:noFill/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253064-EAF9-4783-AB40-0F8DB03D1142}"/>
              </a:ext>
            </a:extLst>
          </p:cNvPr>
          <p:cNvSpPr txBox="1"/>
          <p:nvPr/>
        </p:nvSpPr>
        <p:spPr>
          <a:xfrm>
            <a:off x="5964042" y="2717821"/>
            <a:ext cx="1603003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400" dirty="0">
                <a:solidFill>
                  <a:srgbClr val="003882"/>
                </a:solidFill>
              </a:rPr>
              <a:t>Continuous Delivery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1DFC0C-5A0A-4C21-84FB-1476E79C5B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414"/>
          <a:stretch/>
        </p:blipFill>
        <p:spPr>
          <a:xfrm>
            <a:off x="3752443" y="4079163"/>
            <a:ext cx="825352" cy="843298"/>
          </a:xfrm>
          <a:prstGeom prst="rect">
            <a:avLst/>
          </a:prstGeom>
          <a:ln>
            <a:noFill/>
          </a:ln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0D3A635-3069-4EA6-9B90-4910F1776F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A74927B2-8AA0-41EF-B757-E4BB73C1DDF2}"/>
              </a:ext>
            </a:extLst>
          </p:cNvPr>
          <p:cNvCxnSpPr/>
          <p:nvPr/>
        </p:nvCxnSpPr>
        <p:spPr>
          <a:xfrm>
            <a:off x="5004048" y="3855894"/>
            <a:ext cx="0" cy="228024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Grafik 46">
            <a:extLst>
              <a:ext uri="{FF2B5EF4-FFF2-40B4-BE49-F238E27FC236}">
                <a16:creationId xmlns:a16="http://schemas.microsoft.com/office/drawing/2014/main" id="{7ED440B3-4167-4A2B-9568-99ECA3A1A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15" y="4038484"/>
            <a:ext cx="697930" cy="69793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B7E506C-407F-4E07-9CDD-7D277115E7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3" y="3958151"/>
            <a:ext cx="893273" cy="8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0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E174608-2A09-42EF-8D52-0B110E8F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FCB44E6-8B4F-4CED-80A3-15D93952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299376" cy="431614"/>
          </a:xfrm>
        </p:spPr>
        <p:txBody>
          <a:bodyPr/>
          <a:lstStyle/>
          <a:p>
            <a:r>
              <a:rPr lang="de-DE" dirty="0"/>
              <a:t>Minimal Jenkinspipe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80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3CCDCE5-9268-429F-A186-7895F311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Versioning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321D2D0-F094-42AE-887A-D857B1427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1944236"/>
          </a:xfrm>
        </p:spPr>
        <p:txBody>
          <a:bodyPr/>
          <a:lstStyle/>
          <a:p>
            <a:r>
              <a:rPr lang="de-DE" sz="14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Semantic Versioning:</a:t>
            </a:r>
          </a:p>
          <a:p>
            <a:endParaRPr lang="de-DE" sz="1400" b="0" dirty="0">
              <a:solidFill>
                <a:srgbClr val="003882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Given a version number MAJOR.MINOR.PATCH, increment the: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MAJOR version when you make incompatible API changes,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MINOR version when you add functionality in a backwards compatible manner, and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PATCH version when you make backwards compatible bug fixes.</a:t>
            </a:r>
          </a:p>
          <a:p>
            <a:r>
              <a:rPr lang="de-DE" sz="14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	</a:t>
            </a:r>
            <a:endParaRPr lang="de-DE" b="0" dirty="0">
              <a:solidFill>
                <a:srgbClr val="003882"/>
              </a:solidFill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5FA426-DE37-4DE5-9888-DE80F5ABA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98967"/>
              </p:ext>
            </p:extLst>
          </p:nvPr>
        </p:nvGraphicFramePr>
        <p:xfrm>
          <a:off x="4595704" y="3294601"/>
          <a:ext cx="4152818" cy="143741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16514">
                  <a:extLst>
                    <a:ext uri="{9D8B030D-6E8A-4147-A177-3AD203B41FA5}">
                      <a16:colId xmlns:a16="http://schemas.microsoft.com/office/drawing/2014/main" val="265953272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567387648"/>
                    </a:ext>
                  </a:extLst>
                </a:gridCol>
              </a:tblGrid>
              <a:tr h="251389">
                <a:tc>
                  <a:txBody>
                    <a:bodyPr/>
                    <a:lstStyle/>
                    <a:p>
                      <a:r>
                        <a:rPr lang="de-DE" sz="1100" dirty="0"/>
                        <a:t>Branch</a:t>
                      </a:r>
                      <a:endParaRPr lang="en-GB" sz="1100" dirty="0"/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Version</a:t>
                      </a:r>
                      <a:endParaRPr lang="en-GB" sz="1100" dirty="0"/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2711684792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master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&gt;.RELEASE.&lt;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1095285133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release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&gt;.RC.&lt;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550905437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release/&lt;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&gt;.RC-&lt;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078102200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develop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&gt;.SNAPSHOT.&lt;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1490935019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&gt;.SNAPSHOT-&lt;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637535215"/>
                  </a:ext>
                </a:extLst>
              </a:tr>
            </a:tbl>
          </a:graphicData>
        </a:graphic>
      </p:graphicFrame>
      <p:pic>
        <p:nvPicPr>
          <p:cNvPr id="9" name="Picture 2" descr="C:\Users\t-dantay\Documents\First24\folderopen1.png">
            <a:hlinkClick r:id="rId5"/>
            <a:extLst>
              <a:ext uri="{FF2B5EF4-FFF2-40B4-BE49-F238E27FC236}">
                <a16:creationId xmlns:a16="http://schemas.microsoft.com/office/drawing/2014/main" id="{1953E7CD-4D17-4DEC-86C9-2EC00070EB14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7308304" y="1139959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A187639-284A-43F9-8470-B4C26215F08D}"/>
              </a:ext>
            </a:extLst>
          </p:cNvPr>
          <p:cNvSpPr txBox="1"/>
          <p:nvPr/>
        </p:nvSpPr>
        <p:spPr>
          <a:xfrm>
            <a:off x="7586344" y="1118651"/>
            <a:ext cx="1162178" cy="205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>
                <a:solidFill>
                  <a:srgbClr val="003882"/>
                </a:solidFill>
                <a:hlinkClick r:id="rId5"/>
              </a:rPr>
              <a:t>https://semver.org/</a:t>
            </a:r>
            <a:endParaRPr lang="de-DE" sz="1100" dirty="0">
              <a:solidFill>
                <a:srgbClr val="00388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AAC3B6-C261-4B10-ADE7-70657B4C69FC}"/>
              </a:ext>
            </a:extLst>
          </p:cNvPr>
          <p:cNvSpPr txBox="1"/>
          <p:nvPr/>
        </p:nvSpPr>
        <p:spPr>
          <a:xfrm>
            <a:off x="395478" y="3294601"/>
            <a:ext cx="4032506" cy="793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rgbClr val="003882"/>
                </a:solidFill>
              </a:rPr>
              <a:t>SemVer extension: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3882"/>
                </a:solidFill>
              </a:rPr>
              <a:t>Appendices for the different version depending on the branch.</a:t>
            </a:r>
            <a:endParaRPr lang="en-GB" sz="1200" dirty="0"/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 err="1"/>
          </a:p>
        </p:txBody>
      </p:sp>
      <p:pic>
        <p:nvPicPr>
          <p:cNvPr id="12" name="Picture 2" descr="C:\Users\t-dantay\Documents\First24\folderopen1.png">
            <a:hlinkClick r:id="rId7"/>
            <a:extLst>
              <a:ext uri="{FF2B5EF4-FFF2-40B4-BE49-F238E27FC236}">
                <a16:creationId xmlns:a16="http://schemas.microsoft.com/office/drawing/2014/main" id="{D1B7F7C5-6A64-4662-9301-4997E9A95B49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2633883" y="4553046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7FF000-CCAF-461F-ADFB-8B1E9D521C62}"/>
              </a:ext>
            </a:extLst>
          </p:cNvPr>
          <p:cNvSpPr txBox="1"/>
          <p:nvPr/>
        </p:nvSpPr>
        <p:spPr>
          <a:xfrm>
            <a:off x="2903534" y="4523349"/>
            <a:ext cx="1080120" cy="205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 err="1">
                <a:solidFill>
                  <a:srgbClr val="003882"/>
                </a:solidFill>
                <a:hlinkClick r:id="rId7"/>
              </a:rPr>
              <a:t>semantic</a:t>
            </a:r>
            <a:r>
              <a:rPr lang="de-DE" sz="1100" dirty="0">
                <a:solidFill>
                  <a:srgbClr val="003882"/>
                </a:solidFill>
                <a:hlinkClick r:id="rId7"/>
              </a:rPr>
              <a:t>-release</a:t>
            </a:r>
            <a:endParaRPr lang="de-DE" sz="1100" dirty="0">
              <a:solidFill>
                <a:srgbClr val="00388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6097165-006A-4013-91EF-43F4EF362FE3}"/>
              </a:ext>
            </a:extLst>
          </p:cNvPr>
          <p:cNvSpPr txBox="1"/>
          <p:nvPr/>
        </p:nvSpPr>
        <p:spPr>
          <a:xfrm>
            <a:off x="395478" y="4523349"/>
            <a:ext cx="2165657" cy="205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/>
              <a:t>Versioning Tool </a:t>
            </a:r>
            <a:r>
              <a:rPr lang="de-DE" sz="1100" dirty="0" err="1"/>
              <a:t>Recommendation</a:t>
            </a:r>
            <a:r>
              <a:rPr lang="de-DE" sz="1100" dirty="0"/>
              <a:t>:</a:t>
            </a:r>
            <a:endParaRPr lang="en-GB" sz="1100" dirty="0" err="1"/>
          </a:p>
        </p:txBody>
      </p:sp>
    </p:spTree>
    <p:extLst>
      <p:ext uri="{BB962C8B-B14F-4D97-AF65-F5344CB8AC3E}">
        <p14:creationId xmlns:p14="http://schemas.microsoft.com/office/powerpoint/2010/main" val="4280117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A1F1A0-4969-473C-ACDB-0CC712BE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FA606E-168E-4BE8-A2E4-5D03AB3E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6503" cy="431614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761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Bild 7" descr="05_INME_Flugzeug_150dp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0638"/>
            <a:ext cx="9236075" cy="51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platzhalter 1"/>
          <p:cNvSpPr txBox="1">
            <a:spLocks/>
          </p:cNvSpPr>
          <p:nvPr/>
        </p:nvSpPr>
        <p:spPr bwMode="auto">
          <a:xfrm>
            <a:off x="3429000" y="2351087"/>
            <a:ext cx="2007096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Firmenzentrale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InMediasP GmbH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 err="1">
                <a:solidFill>
                  <a:srgbClr val="002754"/>
                </a:solidFill>
              </a:rPr>
              <a:t>Neuendorfstraße</a:t>
            </a:r>
            <a:r>
              <a:rPr lang="de-DE" sz="1400" dirty="0">
                <a:solidFill>
                  <a:srgbClr val="002754"/>
                </a:solidFill>
              </a:rPr>
              <a:t> 18a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16761 Hennigsdorf</a:t>
            </a:r>
          </a:p>
        </p:txBody>
      </p:sp>
      <p:sp>
        <p:nvSpPr>
          <p:cNvPr id="94212" name="Textplatzhalter 1"/>
          <p:cNvSpPr txBox="1">
            <a:spLocks/>
          </p:cNvSpPr>
          <p:nvPr/>
        </p:nvSpPr>
        <p:spPr bwMode="auto">
          <a:xfrm>
            <a:off x="5478463" y="2927027"/>
            <a:ext cx="1871662" cy="64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www.inmediasp.de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info@inmediasp.de</a:t>
            </a:r>
          </a:p>
        </p:txBody>
      </p:sp>
      <p:sp>
        <p:nvSpPr>
          <p:cNvPr id="94213" name="Textfeld 6"/>
          <p:cNvSpPr txBox="1">
            <a:spLocks noChangeArrowheads="1"/>
          </p:cNvSpPr>
          <p:nvPr/>
        </p:nvSpPr>
        <p:spPr bwMode="auto">
          <a:xfrm>
            <a:off x="3390900" y="1725613"/>
            <a:ext cx="47513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>
                <a:solidFill>
                  <a:srgbClr val="002754"/>
                </a:solidFill>
              </a:rPr>
              <a:t>Vielen Dank.</a:t>
            </a:r>
          </a:p>
        </p:txBody>
      </p:sp>
      <p:sp>
        <p:nvSpPr>
          <p:cNvPr id="94214" name="Textplatzhalter 1"/>
          <p:cNvSpPr txBox="1">
            <a:spLocks/>
          </p:cNvSpPr>
          <p:nvPr/>
        </p:nvSpPr>
        <p:spPr bwMode="auto">
          <a:xfrm>
            <a:off x="3429000" y="4084638"/>
            <a:ext cx="4887416" cy="93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b="1" dirty="0">
                <a:solidFill>
                  <a:srgbClr val="002754"/>
                </a:solidFill>
              </a:rPr>
              <a:t>Ansprechpartner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Vorname Name (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name@inmediasp.de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Vorname Name (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name@inmediasp.de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95720A-7407-4CBE-9871-5BB4F7FB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r>
              <a:rPr lang="en-GB" sz="1050" b="0" dirty="0"/>
              <a:t>Exercise:	  </a:t>
            </a:r>
            <a:r>
              <a:rPr lang="en-GB" sz="1050" b="0" dirty="0">
                <a:hlinkClick r:id="rId3"/>
              </a:rPr>
              <a:t>github.com/bdruesedow/kubernetes-workshop</a:t>
            </a:r>
            <a:endParaRPr lang="en-GB" sz="1050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731D40-E95E-4EF7-B603-0A67B9C5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270248" cy="431614"/>
          </a:xfrm>
        </p:spPr>
        <p:txBody>
          <a:bodyPr/>
          <a:lstStyle/>
          <a:p>
            <a:r>
              <a:rPr lang="de-DE" dirty="0"/>
              <a:t>Hands-On</a:t>
            </a:r>
            <a:endParaRPr lang="en-GB" dirty="0"/>
          </a:p>
        </p:txBody>
      </p:sp>
      <p:pic>
        <p:nvPicPr>
          <p:cNvPr id="4" name="Picture 2" descr="C:\Users\t-dantay\Documents\First24\folderopen1.png">
            <a:hlinkClick r:id="rId3"/>
            <a:extLst>
              <a:ext uri="{FF2B5EF4-FFF2-40B4-BE49-F238E27FC236}">
                <a16:creationId xmlns:a16="http://schemas.microsoft.com/office/drawing/2014/main" id="{41CC99A6-7ABD-447D-A087-036F7F6372B7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1043608" y="4344518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68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Bild 1" descr="03_INME_Himmel_72dpi_r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6075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feld 6"/>
          <p:cNvSpPr txBox="1">
            <a:spLocks noChangeArrowheads="1"/>
          </p:cNvSpPr>
          <p:nvPr/>
        </p:nvSpPr>
        <p:spPr bwMode="auto">
          <a:xfrm>
            <a:off x="3492500" y="1801813"/>
            <a:ext cx="475138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 dirty="0">
                <a:solidFill>
                  <a:srgbClr val="002754"/>
                </a:solidFill>
              </a:rPr>
              <a:t>Prozesse.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Systeme.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Lösungen.</a:t>
            </a:r>
          </a:p>
        </p:txBody>
      </p:sp>
      <p:pic>
        <p:nvPicPr>
          <p:cNvPr id="4" name="Grafik 3" descr="Bild1.e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50D6DA35-C17D-4532-A392-95EA8A5F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1581596"/>
            <a:ext cx="3816482" cy="28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1213E2-7555-4A67-8209-B3A61CBC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What is Docker?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Best of breed container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Create, deploy, run containers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What is a Docker Container?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application + all dependencies and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Ship application as one package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F4BFAF-69ED-406E-8B39-59261A42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898625" cy="431614"/>
          </a:xfrm>
        </p:spPr>
        <p:txBody>
          <a:bodyPr/>
          <a:lstStyle/>
          <a:p>
            <a:r>
              <a:rPr lang="en-GB" dirty="0"/>
              <a:t>What is Docker?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2AC4AE-9436-4235-BC6A-93A321A81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E75994-8E21-4252-8790-0A827096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010835" cy="431614"/>
          </a:xfrm>
        </p:spPr>
        <p:txBody>
          <a:bodyPr/>
          <a:lstStyle/>
          <a:p>
            <a:r>
              <a:rPr lang="en-GB" dirty="0"/>
              <a:t>Why use Docker?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3241269-4BC3-4A4F-AFB9-99051C82F49A}"/>
              </a:ext>
            </a:extLst>
          </p:cNvPr>
          <p:cNvSpPr/>
          <p:nvPr/>
        </p:nvSpPr>
        <p:spPr>
          <a:xfrm>
            <a:off x="5291682" y="3270302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Server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D3446967-4365-4BD7-92BA-FA5A4B774702}"/>
              </a:ext>
            </a:extLst>
          </p:cNvPr>
          <p:cNvSpPr/>
          <p:nvPr/>
        </p:nvSpPr>
        <p:spPr>
          <a:xfrm>
            <a:off x="5291682" y="2922736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Host OS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25C45E5B-E7FB-4667-89C9-022F1B07DC9E}"/>
              </a:ext>
            </a:extLst>
          </p:cNvPr>
          <p:cNvSpPr/>
          <p:nvPr/>
        </p:nvSpPr>
        <p:spPr>
          <a:xfrm>
            <a:off x="5291682" y="257517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Hypervisor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E7FAEE86-1537-4767-8902-8F611C5557B6}"/>
              </a:ext>
            </a:extLst>
          </p:cNvPr>
          <p:cNvSpPr/>
          <p:nvPr/>
        </p:nvSpPr>
        <p:spPr>
          <a:xfrm>
            <a:off x="6947866" y="326928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Server</a:t>
            </a:r>
            <a:endParaRPr lang="en-GB" sz="1600" dirty="0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D65C7197-D6DE-4050-85E8-8C0137C7743C}"/>
              </a:ext>
            </a:extLst>
          </p:cNvPr>
          <p:cNvSpPr/>
          <p:nvPr/>
        </p:nvSpPr>
        <p:spPr>
          <a:xfrm>
            <a:off x="6947866" y="2921714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Host OS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6BC2568D-BD66-4B36-9D88-AB0D243B4C4A}"/>
              </a:ext>
            </a:extLst>
          </p:cNvPr>
          <p:cNvSpPr/>
          <p:nvPr/>
        </p:nvSpPr>
        <p:spPr>
          <a:xfrm>
            <a:off x="6947866" y="2574148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Docker Engine</a:t>
            </a:r>
          </a:p>
        </p:txBody>
      </p:sp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08D0EAF7-47C4-4881-9880-3DE706BA6FF5}"/>
              </a:ext>
            </a:extLst>
          </p:cNvPr>
          <p:cNvSpPr/>
          <p:nvPr/>
        </p:nvSpPr>
        <p:spPr>
          <a:xfrm>
            <a:off x="5294069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id="{F6FC9239-3ABD-4D4A-B11E-A1C271CCAB6E}"/>
              </a:ext>
            </a:extLst>
          </p:cNvPr>
          <p:cNvSpPr/>
          <p:nvPr/>
        </p:nvSpPr>
        <p:spPr>
          <a:xfrm>
            <a:off x="6084168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3" name="Flussdiagramm: Prozess 22">
            <a:extLst>
              <a:ext uri="{FF2B5EF4-FFF2-40B4-BE49-F238E27FC236}">
                <a16:creationId xmlns:a16="http://schemas.microsoft.com/office/drawing/2014/main" id="{22A536DE-32AD-40D2-9F2B-26C3D883906C}"/>
              </a:ext>
            </a:extLst>
          </p:cNvPr>
          <p:cNvSpPr/>
          <p:nvPr/>
        </p:nvSpPr>
        <p:spPr>
          <a:xfrm>
            <a:off x="5294069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4" name="Flussdiagramm: Prozess 23">
            <a:extLst>
              <a:ext uri="{FF2B5EF4-FFF2-40B4-BE49-F238E27FC236}">
                <a16:creationId xmlns:a16="http://schemas.microsoft.com/office/drawing/2014/main" id="{21CB62E1-EC1C-44E6-9B6C-BD50343A7EB5}"/>
              </a:ext>
            </a:extLst>
          </p:cNvPr>
          <p:cNvSpPr/>
          <p:nvPr/>
        </p:nvSpPr>
        <p:spPr>
          <a:xfrm>
            <a:off x="6084168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5" name="Flussdiagramm: Prozess 24">
            <a:extLst>
              <a:ext uri="{FF2B5EF4-FFF2-40B4-BE49-F238E27FC236}">
                <a16:creationId xmlns:a16="http://schemas.microsoft.com/office/drawing/2014/main" id="{3EAFF340-26C5-42B5-B42E-1263E40A3D19}"/>
              </a:ext>
            </a:extLst>
          </p:cNvPr>
          <p:cNvSpPr/>
          <p:nvPr/>
        </p:nvSpPr>
        <p:spPr>
          <a:xfrm>
            <a:off x="6084168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26" name="Flussdiagramm: Prozess 25">
            <a:extLst>
              <a:ext uri="{FF2B5EF4-FFF2-40B4-BE49-F238E27FC236}">
                <a16:creationId xmlns:a16="http://schemas.microsoft.com/office/drawing/2014/main" id="{DE4A5B46-9499-434A-AD44-C5625616BE36}"/>
              </a:ext>
            </a:extLst>
          </p:cNvPr>
          <p:cNvSpPr/>
          <p:nvPr/>
        </p:nvSpPr>
        <p:spPr>
          <a:xfrm>
            <a:off x="5294069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7" name="Flussdiagramm: Prozess 26">
            <a:extLst>
              <a:ext uri="{FF2B5EF4-FFF2-40B4-BE49-F238E27FC236}">
                <a16:creationId xmlns:a16="http://schemas.microsoft.com/office/drawing/2014/main" id="{54093CBB-9915-4498-9500-1BCB4BC36D74}"/>
              </a:ext>
            </a:extLst>
          </p:cNvPr>
          <p:cNvSpPr/>
          <p:nvPr/>
        </p:nvSpPr>
        <p:spPr>
          <a:xfrm>
            <a:off x="6950253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8" name="Flussdiagramm: Prozess 27">
            <a:extLst>
              <a:ext uri="{FF2B5EF4-FFF2-40B4-BE49-F238E27FC236}">
                <a16:creationId xmlns:a16="http://schemas.microsoft.com/office/drawing/2014/main" id="{DF13E4DC-3098-492C-9996-D0DA6573340F}"/>
              </a:ext>
            </a:extLst>
          </p:cNvPr>
          <p:cNvSpPr/>
          <p:nvPr/>
        </p:nvSpPr>
        <p:spPr>
          <a:xfrm>
            <a:off x="6950253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9" name="Flussdiagramm: Prozess 28">
            <a:extLst>
              <a:ext uri="{FF2B5EF4-FFF2-40B4-BE49-F238E27FC236}">
                <a16:creationId xmlns:a16="http://schemas.microsoft.com/office/drawing/2014/main" id="{DC37CF17-4CE9-4102-A55E-7E9BC1BFE800}"/>
              </a:ext>
            </a:extLst>
          </p:cNvPr>
          <p:cNvSpPr/>
          <p:nvPr/>
        </p:nvSpPr>
        <p:spPr>
          <a:xfrm>
            <a:off x="7740352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30" name="Flussdiagramm: Prozess 29">
            <a:extLst>
              <a:ext uri="{FF2B5EF4-FFF2-40B4-BE49-F238E27FC236}">
                <a16:creationId xmlns:a16="http://schemas.microsoft.com/office/drawing/2014/main" id="{B45DDBAC-D324-42BC-B6DA-96DF240AF0BB}"/>
              </a:ext>
            </a:extLst>
          </p:cNvPr>
          <p:cNvSpPr/>
          <p:nvPr/>
        </p:nvSpPr>
        <p:spPr>
          <a:xfrm>
            <a:off x="7740352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52DCA-5B7F-4149-845D-B57243B09B0A}"/>
              </a:ext>
            </a:extLst>
          </p:cNvPr>
          <p:cNvSpPr/>
          <p:nvPr/>
        </p:nvSpPr>
        <p:spPr>
          <a:xfrm>
            <a:off x="6013706" y="1437262"/>
            <a:ext cx="803056" cy="10792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D0EF9A2-1D21-4C88-819B-79DC7E7944B5}"/>
              </a:ext>
            </a:extLst>
          </p:cNvPr>
          <p:cNvSpPr/>
          <p:nvPr/>
        </p:nvSpPr>
        <p:spPr>
          <a:xfrm>
            <a:off x="7675317" y="1776303"/>
            <a:ext cx="803057" cy="73918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C355F9-25EC-474D-995D-4C258CA50004}"/>
              </a:ext>
            </a:extLst>
          </p:cNvPr>
          <p:cNvSpPr txBox="1"/>
          <p:nvPr/>
        </p:nvSpPr>
        <p:spPr>
          <a:xfrm>
            <a:off x="6307025" y="1204892"/>
            <a:ext cx="212239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VM</a:t>
            </a:r>
            <a:endParaRPr lang="en-GB" sz="1400" dirty="0">
              <a:solidFill>
                <a:schemeClr val="accent4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802CF-17E5-4C6A-8AE5-20146EB68A80}"/>
              </a:ext>
            </a:extLst>
          </p:cNvPr>
          <p:cNvSpPr txBox="1"/>
          <p:nvPr/>
        </p:nvSpPr>
        <p:spPr>
          <a:xfrm>
            <a:off x="7761616" y="1542271"/>
            <a:ext cx="614208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Container</a:t>
            </a:r>
          </a:p>
        </p:txBody>
      </p:sp>
      <p:graphicFrame>
        <p:nvGraphicFramePr>
          <p:cNvPr id="36" name="Tabelle 35">
            <a:extLst>
              <a:ext uri="{FF2B5EF4-FFF2-40B4-BE49-F238E27FC236}">
                <a16:creationId xmlns:a16="http://schemas.microsoft.com/office/drawing/2014/main" id="{7D86116D-21B6-43D8-A1BA-3006598BA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67737"/>
              </p:ext>
            </p:extLst>
          </p:nvPr>
        </p:nvGraphicFramePr>
        <p:xfrm>
          <a:off x="4056801" y="3938607"/>
          <a:ext cx="4335601" cy="578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855">
                  <a:extLst>
                    <a:ext uri="{9D8B030D-6E8A-4147-A177-3AD203B41FA5}">
                      <a16:colId xmlns:a16="http://schemas.microsoft.com/office/drawing/2014/main" val="4212891193"/>
                    </a:ext>
                  </a:extLst>
                </a:gridCol>
                <a:gridCol w="1588989">
                  <a:extLst>
                    <a:ext uri="{9D8B030D-6E8A-4147-A177-3AD203B41FA5}">
                      <a16:colId xmlns:a16="http://schemas.microsoft.com/office/drawing/2014/main" val="289425389"/>
                    </a:ext>
                  </a:extLst>
                </a:gridCol>
                <a:gridCol w="1518757">
                  <a:extLst>
                    <a:ext uri="{9D8B030D-6E8A-4147-A177-3AD203B41FA5}">
                      <a16:colId xmlns:a16="http://schemas.microsoft.com/office/drawing/2014/main" val="3180291504"/>
                    </a:ext>
                  </a:extLst>
                </a:gridCol>
              </a:tblGrid>
              <a:tr h="289329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Start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30-45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676702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Stop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5-10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06241"/>
                  </a:ext>
                </a:extLst>
              </a:tr>
            </a:tbl>
          </a:graphicData>
        </a:graphic>
      </p:graphicFrame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8A3BED92-1477-4914-9FDD-109EAA58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131570"/>
            <a:ext cx="4759615" cy="3600450"/>
          </a:xfrm>
        </p:spPr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Containers…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are lightweight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only include executables and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always share the same OS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require no hypervisor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can share parts of their image files to other images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are very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rgbClr val="003882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C8F71-B574-4562-AC02-42A9E71D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9DDC18-3A75-474A-AFF4-A719F7E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16770" cy="431614"/>
          </a:xfrm>
        </p:spPr>
        <p:txBody>
          <a:bodyPr/>
          <a:lstStyle/>
          <a:p>
            <a:r>
              <a:rPr lang="de-DE" dirty="0"/>
              <a:t>Docker - Demonstration</a:t>
            </a:r>
            <a:endParaRPr lang="en-GB" dirty="0"/>
          </a:p>
        </p:txBody>
      </p:sp>
      <p:pic>
        <p:nvPicPr>
          <p:cNvPr id="12" name="busybox">
            <a:hlinkClick r:id="" action="ppaction://media"/>
            <a:extLst>
              <a:ext uri="{FF2B5EF4-FFF2-40B4-BE49-F238E27FC236}">
                <a16:creationId xmlns:a16="http://schemas.microsoft.com/office/drawing/2014/main" id="{54F848EB-17AE-4486-B821-76D354D27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4" y="987136"/>
            <a:ext cx="8641655" cy="38975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C159FB7-5BA9-422C-932C-73246E9268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DF5A86-CA58-49C8-A7D2-927A2D06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19622"/>
            <a:ext cx="6480778" cy="1116106"/>
          </a:xfrm>
        </p:spPr>
        <p:txBody>
          <a:bodyPr/>
          <a:lstStyle/>
          <a:p>
            <a:r>
              <a:rPr lang="en-GB" sz="1400" b="0" dirty="0">
                <a:ln w="0"/>
                <a:solidFill>
                  <a:srgbClr val="0038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Thinking in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A Dockerfile is a series of layers built on top of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Container images are build layer for layer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283072" cy="431614"/>
          </a:xfrm>
        </p:spPr>
        <p:txBody>
          <a:bodyPr/>
          <a:lstStyle/>
          <a:p>
            <a:r>
              <a:rPr lang="en-GB" dirty="0" err="1"/>
              <a:t>Dockerfile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504DB0-2E24-46BF-ABE3-FA17E56D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9" y="2607772"/>
            <a:ext cx="3080314" cy="198020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E1723EA-7FE4-4092-B316-2B6AF6B9642B}"/>
              </a:ext>
            </a:extLst>
          </p:cNvPr>
          <p:cNvSpPr txBox="1"/>
          <p:nvPr/>
        </p:nvSpPr>
        <p:spPr>
          <a:xfrm>
            <a:off x="3676493" y="2607772"/>
            <a:ext cx="4680478" cy="1959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FROM</a:t>
            </a:r>
            <a:r>
              <a:rPr lang="en-GB" sz="1000" dirty="0">
                <a:solidFill>
                  <a:srgbClr val="003882"/>
                </a:solidFill>
              </a:rPr>
              <a:t> defines the base image and version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ENV</a:t>
            </a:r>
            <a:r>
              <a:rPr lang="en-GB" sz="1000" dirty="0">
                <a:solidFill>
                  <a:srgbClr val="003882"/>
                </a:solidFill>
              </a:rPr>
              <a:t> defines the environment variables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COPY</a:t>
            </a:r>
            <a:r>
              <a:rPr lang="en-GB" sz="1000" dirty="0">
                <a:solidFill>
                  <a:srgbClr val="003882"/>
                </a:solidFill>
              </a:rPr>
              <a:t> and </a:t>
            </a:r>
            <a:r>
              <a:rPr lang="en-GB" sz="1000" dirty="0">
                <a:solidFill>
                  <a:srgbClr val="7030A0"/>
                </a:solidFill>
              </a:rPr>
              <a:t>ADD</a:t>
            </a:r>
            <a:r>
              <a:rPr lang="en-GB" sz="1000" dirty="0">
                <a:solidFill>
                  <a:srgbClr val="003882"/>
                </a:solidFill>
              </a:rPr>
              <a:t> basically do the same thing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3882"/>
                </a:solidFill>
              </a:rPr>
              <a:t>Let you copy files from the host into the container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RUN</a:t>
            </a:r>
            <a:r>
              <a:rPr lang="en-GB" sz="1000" dirty="0">
                <a:solidFill>
                  <a:srgbClr val="003882"/>
                </a:solidFill>
              </a:rPr>
              <a:t> let’s you execute a command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WORKDIR</a:t>
            </a:r>
            <a:r>
              <a:rPr lang="en-GB" sz="1000" dirty="0">
                <a:solidFill>
                  <a:srgbClr val="003882"/>
                </a:solidFill>
              </a:rPr>
              <a:t> sets the working directory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EXPOSE</a:t>
            </a:r>
            <a:r>
              <a:rPr lang="en-GB" sz="1000" dirty="0">
                <a:solidFill>
                  <a:srgbClr val="003882"/>
                </a:solidFill>
              </a:rPr>
              <a:t> forwards a port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ENTRYPOINT</a:t>
            </a:r>
            <a:r>
              <a:rPr lang="en-GB" sz="1000" dirty="0">
                <a:solidFill>
                  <a:srgbClr val="003882"/>
                </a:solidFill>
              </a:rPr>
              <a:t> defines an command which will be bound to the container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79663" cy="431614"/>
          </a:xfrm>
        </p:spPr>
        <p:txBody>
          <a:bodyPr/>
          <a:lstStyle/>
          <a:p>
            <a:r>
              <a:rPr lang="en-GB" dirty="0"/>
              <a:t>Dockerfile – </a:t>
            </a:r>
            <a:r>
              <a:rPr lang="en-GB" dirty="0" err="1"/>
              <a:t>Demonstation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pic>
        <p:nvPicPr>
          <p:cNvPr id="13" name="dockerfile">
            <a:hlinkClick r:id="" action="ppaction://media"/>
            <a:extLst>
              <a:ext uri="{FF2B5EF4-FFF2-40B4-BE49-F238E27FC236}">
                <a16:creationId xmlns:a16="http://schemas.microsoft.com/office/drawing/2014/main" id="{880509B2-6931-474F-B819-00C2ACE85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824" y="987136"/>
            <a:ext cx="8641655" cy="38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MediasP_PPT-Master_ohne-Gestaltungsvorlag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 w="19050" cap="sq">
          <a:solidFill>
            <a:srgbClr val="003882"/>
          </a:solidFill>
          <a:bevel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 cmpd="sng">
          <a:solidFill>
            <a:srgbClr val="003882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CCEC1417-6676-4E5D-B3FD-F458970ABFA0}"/>
    </a:ext>
  </a:extLst>
</a:theme>
</file>

<file path=ppt/theme/theme2.xml><?xml version="1.0" encoding="utf-8"?>
<a:theme xmlns:a="http://schemas.openxmlformats.org/drawingml/2006/main" name="InMediasP_PPT-Master_ohne-Vorlagen_Wolk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sq" cmpd="sng">
          <a:solidFill>
            <a:srgbClr val="00388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54AFC87D-A588-4D72-A470-8BCA02DB169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CBDD797A0D6E4E90213FFE19CC4912" ma:contentTypeVersion="0" ma:contentTypeDescription="Ein neues Dokument erstellen." ma:contentTypeScope="" ma:versionID="0baa163db557807402d94d51b5fd5d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bb138a90d825bc9b8f9cb616e397e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6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Props1.xml><?xml version="1.0" encoding="utf-8"?>
<ds:datastoreItem xmlns:ds="http://schemas.openxmlformats.org/officeDocument/2006/customXml" ds:itemID="{A9B1E7EC-738A-47FC-9609-4BFC14829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BDE0A5-F207-4887-9E62-8EF3B9D62B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60D195-2EBE-4AD8-8F6C-E5D92E55C5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3B40DC13-7B8C-4A97-823C-F96B278B8A9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5B0D81CD-75AB-4B0E-83F0-B70CF66CF9E3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2E484130-01FF-4DBB-8D68-053828BAB6B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InMediasP_PPTX-Master</Template>
  <TotalTime>0</TotalTime>
  <Words>2557</Words>
  <Application>Microsoft Office PowerPoint</Application>
  <PresentationFormat>Bildschirmpräsentation (16:9)</PresentationFormat>
  <Paragraphs>563</Paragraphs>
  <Slides>45</Slides>
  <Notes>38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Palatino Linotype</vt:lpstr>
      <vt:lpstr>InMediasP_PPT-Master_ohne-Gestaltungsvorlagen</vt:lpstr>
      <vt:lpstr>InMediasP_PPT-Master_ohne-Vorlagen_Wolken</vt:lpstr>
      <vt:lpstr>PowerPoint-Präsentation</vt:lpstr>
      <vt:lpstr>Agenda</vt:lpstr>
      <vt:lpstr>Motivation</vt:lpstr>
      <vt:lpstr>Deployment Pipeline</vt:lpstr>
      <vt:lpstr>What is Docker?</vt:lpstr>
      <vt:lpstr>Why use Docker?</vt:lpstr>
      <vt:lpstr>Docker - Demonstration</vt:lpstr>
      <vt:lpstr>Dockerfile</vt:lpstr>
      <vt:lpstr>Dockerfile – Demonstation</vt:lpstr>
      <vt:lpstr>Docker − Hands-On (45 min)</vt:lpstr>
      <vt:lpstr>Docker Compose</vt:lpstr>
      <vt:lpstr>Docker Compose - Demonstration</vt:lpstr>
      <vt:lpstr>Compose vs Kubernetes</vt:lpstr>
      <vt:lpstr>Kubernetes</vt:lpstr>
      <vt:lpstr>Kubernetes vs Docker Swarm vs Apache Mesos</vt:lpstr>
      <vt:lpstr>Kubernetes</vt:lpstr>
      <vt:lpstr>Kubernetes Architecture</vt:lpstr>
      <vt:lpstr>Kubernetes Resources</vt:lpstr>
      <vt:lpstr>Kubernetes Resources</vt:lpstr>
      <vt:lpstr>Kubernetes Resources</vt:lpstr>
      <vt:lpstr>Kubernetes Resources</vt:lpstr>
      <vt:lpstr>Kubernetes Features</vt:lpstr>
      <vt:lpstr>Kubernetes Features</vt:lpstr>
      <vt:lpstr>Kubernetes Features</vt:lpstr>
      <vt:lpstr>Kubernetes Features</vt:lpstr>
      <vt:lpstr>Kubernetes Features</vt:lpstr>
      <vt:lpstr>Kubernetes Features</vt:lpstr>
      <vt:lpstr>Kubernetes − Hands-On (45 min)</vt:lpstr>
      <vt:lpstr>Why Helm?</vt:lpstr>
      <vt:lpstr>Helm – Kubernetes package manager</vt:lpstr>
      <vt:lpstr>Helm Concept</vt:lpstr>
      <vt:lpstr>Helm Concept</vt:lpstr>
      <vt:lpstr>Helm Architecure (v3.0.0)</vt:lpstr>
      <vt:lpstr>Helm Architecure (v3.0.0)</vt:lpstr>
      <vt:lpstr>Helm – Release Demonstration</vt:lpstr>
      <vt:lpstr>Helm − Hands-On (90 min)</vt:lpstr>
      <vt:lpstr>Agenda</vt:lpstr>
      <vt:lpstr>Jenkinspipeline</vt:lpstr>
      <vt:lpstr>Docker Agend</vt:lpstr>
      <vt:lpstr>Minimal Jenkinspipe</vt:lpstr>
      <vt:lpstr>Versioning</vt:lpstr>
      <vt:lpstr>Conclusion</vt:lpstr>
      <vt:lpstr>PowerPoint-Präsentation</vt:lpstr>
      <vt:lpstr>Hands-On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3</cp:revision>
  <dcterms:created xsi:type="dcterms:W3CDTF">2019-12-03T07:21:06Z</dcterms:created>
  <dcterms:modified xsi:type="dcterms:W3CDTF">2020-01-22T12:26:24Z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0x010100EDCBDD797A0D6E4E90213FFE19CC4912</vt:lpwstr>
  </property>
  <property fmtid="{D5CDD505-2E9C-101B-9397-08002B2CF9AE}" pid="3" name="Tfs.LastKnownPath">
    <vt:lpwstr>https://inmediasp-my.sharepoint.com/personal/bdruesedow_inmediasp_de/Documents/Kubernetes Vortrag/Kubernetes.pptx</vt:lpwstr>
  </property>
  <property fmtid="{D5CDD505-2E9C-101B-9397-08002B2CF9AE}" pid="4" name="Tfs.IsStoryboard">
    <vt:bool>true</vt:bool>
  </property>
</Properties>
</file>